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15" r:id="rId2"/>
  </p:sldMasterIdLst>
  <p:sldIdLst>
    <p:sldId id="259" r:id="rId3"/>
    <p:sldId id="360" r:id="rId4"/>
    <p:sldId id="328" r:id="rId5"/>
    <p:sldId id="361" r:id="rId6"/>
    <p:sldId id="329" r:id="rId7"/>
    <p:sldId id="371" r:id="rId8"/>
    <p:sldId id="364" r:id="rId9"/>
    <p:sldId id="331" r:id="rId10"/>
    <p:sldId id="366" r:id="rId11"/>
    <p:sldId id="362" r:id="rId12"/>
    <p:sldId id="340" r:id="rId13"/>
    <p:sldId id="341" r:id="rId14"/>
    <p:sldId id="342" r:id="rId15"/>
    <p:sldId id="367" r:id="rId16"/>
    <p:sldId id="344" r:id="rId17"/>
    <p:sldId id="345" r:id="rId18"/>
    <p:sldId id="346" r:id="rId19"/>
    <p:sldId id="347" r:id="rId20"/>
    <p:sldId id="348" r:id="rId21"/>
    <p:sldId id="333" r:id="rId22"/>
    <p:sldId id="334" r:id="rId23"/>
    <p:sldId id="335" r:id="rId24"/>
    <p:sldId id="336" r:id="rId25"/>
    <p:sldId id="337" r:id="rId26"/>
    <p:sldId id="370" r:id="rId27"/>
    <p:sldId id="352" r:id="rId28"/>
    <p:sldId id="339" r:id="rId29"/>
    <p:sldId id="363" r:id="rId30"/>
    <p:sldId id="365" r:id="rId31"/>
    <p:sldId id="327" r:id="rId32"/>
    <p:sldId id="349" r:id="rId33"/>
    <p:sldId id="368" r:id="rId34"/>
    <p:sldId id="353" r:id="rId35"/>
    <p:sldId id="374" r:id="rId36"/>
    <p:sldId id="375" r:id="rId37"/>
    <p:sldId id="351" r:id="rId38"/>
    <p:sldId id="376" r:id="rId39"/>
    <p:sldId id="377" r:id="rId40"/>
    <p:sldId id="356" r:id="rId41"/>
    <p:sldId id="354" r:id="rId42"/>
    <p:sldId id="379" r:id="rId43"/>
    <p:sldId id="378" r:id="rId44"/>
    <p:sldId id="369" r:id="rId45"/>
    <p:sldId id="312" r:id="rId46"/>
    <p:sldId id="358" r:id="rId47"/>
    <p:sldId id="373" r:id="rId48"/>
    <p:sldId id="372" r:id="rId49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50"/>
    </p:embeddedFont>
    <p:embeddedFont>
      <p:font typeface="G마켓 산스 TTF Bold" panose="02000000000000000000" pitchFamily="2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7" y="77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37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9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2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5173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567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76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033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16138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436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79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940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74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348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508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5114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9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8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6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8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CDF3-0E5C-4899-BCA4-8B77BFB829B0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34FCDF3-0E5C-4899-BCA4-8B77BFB829B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F6FD6B1-BFBD-41DD-BDFD-7FB37888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0.gif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r="1850" b="4030"/>
          <a:stretch>
            <a:fillRect/>
          </a:stretch>
        </p:blipFill>
        <p:spPr>
          <a:xfrm>
            <a:off x="0" y="0"/>
            <a:ext cx="1224601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9" y="3454652"/>
            <a:ext cx="9039479" cy="243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17536" y="1282952"/>
            <a:ext cx="9956924" cy="43433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4876" y="2382089"/>
            <a:ext cx="9742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latin typeface="+mj-ea"/>
                <a:ea typeface="+mj-ea"/>
              </a:rPr>
              <a:t>동화와</a:t>
            </a:r>
            <a:r>
              <a:rPr lang="en-US" altLang="ko-KR" sz="3000" smtClean="0">
                <a:latin typeface="+mj-ea"/>
                <a:ea typeface="+mj-ea"/>
              </a:rPr>
              <a:t> </a:t>
            </a:r>
            <a:r>
              <a:rPr lang="ko-KR" altLang="en-US" sz="3000" smtClean="0">
                <a:latin typeface="+mj-ea"/>
                <a:ea typeface="+mj-ea"/>
              </a:rPr>
              <a:t>놀이로 배우는</a:t>
            </a:r>
            <a:endParaRPr lang="en-US" altLang="ko-KR" sz="3000" smtClean="0">
              <a:latin typeface="+mj-ea"/>
              <a:ea typeface="+mj-ea"/>
            </a:endParaRPr>
          </a:p>
          <a:p>
            <a:pPr algn="ctr"/>
            <a:r>
              <a:rPr lang="ko-KR" altLang="en-US" sz="6600" spc="-300" smtClean="0">
                <a:latin typeface="+mj-ea"/>
                <a:ea typeface="+mj-ea"/>
              </a:rPr>
              <a:t>영유아 언어발달 도구</a:t>
            </a:r>
            <a:endParaRPr lang="ko-KR" altLang="en-US" sz="6600" spc="-300">
              <a:latin typeface="+mj-ea"/>
              <a:ea typeface="+mj-ea"/>
            </a:endParaRPr>
          </a:p>
        </p:txBody>
      </p:sp>
      <p:pic>
        <p:nvPicPr>
          <p:cNvPr id="24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0001" y="4087186"/>
            <a:ext cx="7406514" cy="511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2"/>
          <p:cNvSpPr txBox="1"/>
          <p:nvPr/>
        </p:nvSpPr>
        <p:spPr>
          <a:xfrm>
            <a:off x="2931418" y="4147258"/>
            <a:ext cx="6583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SSAFY 8</a:t>
            </a:r>
            <a:r>
              <a:rPr lang="ko-KR" altLang="en-US" sz="2000"/>
              <a:t>기</a:t>
            </a:r>
            <a:r>
              <a:rPr lang="en-US" altLang="ko-KR" sz="2000"/>
              <a:t> </a:t>
            </a:r>
            <a:r>
              <a:rPr lang="ko-KR" altLang="en-US" sz="2000"/>
              <a:t>광주</a:t>
            </a:r>
            <a:r>
              <a:rPr lang="en-US" altLang="ko-KR" sz="2000"/>
              <a:t>1</a:t>
            </a:r>
            <a:r>
              <a:rPr lang="ko-KR" altLang="en-US" sz="2000"/>
              <a:t>반</a:t>
            </a:r>
            <a:r>
              <a:rPr lang="en-US" altLang="ko-KR" sz="2000"/>
              <a:t> </a:t>
            </a:r>
            <a:r>
              <a:rPr lang="ko-KR" altLang="en-US" sz="2000"/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85273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523" y="408671"/>
            <a:ext cx="8722042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유아교육과 임경심 교수님 인터뷰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4280" t="2970" r="14280" b="21100"/>
          <a:stretch>
            <a:fillRect/>
          </a:stretch>
        </p:blipFill>
        <p:spPr>
          <a:xfrm>
            <a:off x="2499031" y="1093121"/>
            <a:ext cx="9175853" cy="5242230"/>
          </a:xfrm>
          <a:prstGeom prst="rect">
            <a:avLst/>
          </a:prstGeom>
        </p:spPr>
      </p:pic>
      <p:pic>
        <p:nvPicPr>
          <p:cNvPr id="35" name="그림 10"/>
          <p:cNvPicPr>
            <a:picLocks noChangeAspect="1"/>
          </p:cNvPicPr>
          <p:nvPr/>
        </p:nvPicPr>
        <p:blipFill rotWithShape="1">
          <a:blip r:embed="rId4"/>
          <a:srcRect r="2370" b="4060"/>
          <a:stretch>
            <a:fillRect/>
          </a:stretch>
        </p:blipFill>
        <p:spPr>
          <a:xfrm>
            <a:off x="2484117" y="1884726"/>
            <a:ext cx="9217152" cy="4711787"/>
          </a:xfrm>
          <a:prstGeom prst="rect">
            <a:avLst/>
          </a:prstGeom>
        </p:spPr>
      </p:pic>
      <p:sp>
        <p:nvSpPr>
          <p:cNvPr id="36" name="모서리가 둥근 사각형 설명선[R] 5"/>
          <p:cNvSpPr/>
          <p:nvPr/>
        </p:nvSpPr>
        <p:spPr>
          <a:xfrm>
            <a:off x="2739480" y="2202503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ore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그림과</a:t>
            </a: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글자를 보며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단어를 따라말하는 방식이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</a:t>
            </a:r>
            <a:r>
              <a:rPr kumimoji="1" lang="ko-KR" altLang="en-US" sz="1700" i="0" u="none" strike="noStrike" kern="1200" cap="none" spc="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언어발달에 긍정적인 영향</a:t>
            </a:r>
            <a:r>
              <a:rPr kumimoji="1" lang="ko-KR" altLang="en-US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을 줄까요</a:t>
            </a:r>
            <a:r>
              <a:rPr kumimoji="1" lang="en-US" altLang="ko-KR" sz="1700" b="0" i="0" u="none" strike="noStrike" kern="1200" cap="none" spc="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?</a:t>
            </a:r>
          </a:p>
        </p:txBody>
      </p:sp>
      <p:sp>
        <p:nvSpPr>
          <p:cNvPr id="37" name="모서리가 둥근 사각형 설명선[R] 16"/>
          <p:cNvSpPr/>
          <p:nvPr/>
        </p:nvSpPr>
        <p:spPr>
          <a:xfrm>
            <a:off x="7263961" y="2460375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언어발달의 두가지 종류인 </a:t>
            </a:r>
            <a:r>
              <a:rPr kumimoji="1" lang="ko-Kore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듣기와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 말하기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학습이 이뤄져 </a:t>
            </a:r>
            <a:r>
              <a:rPr kumimoji="1" lang="ko-Kore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많은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+mj-ea"/>
                <a:ea typeface="+mj-ea"/>
                <a:cs typeface="G마켓 산스 TTF Medium"/>
              </a:rPr>
              <a:t> 도움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이 될 것 같아요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     만 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2~3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세 수준에 적합할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1" lang="ko-KR" altLang="en-US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것 같네요</a:t>
            </a:r>
            <a:r>
              <a:rPr kumimoji="1" lang="en-US" altLang="ko-KR" sz="1700" b="0" i="0" u="none" strike="noStrike" kern="1200" cap="none" spc="-100" normalizeH="0" baseline="0">
                <a:solidFill>
                  <a:schemeClr val="dk1"/>
                </a:solidFill>
                <a:latin typeface="G마켓 산스 TTF Medium"/>
                <a:ea typeface="G마켓 산스 TTF Medium"/>
                <a:cs typeface="G마켓 산스 TTF Medium"/>
              </a:rPr>
              <a:t>.</a:t>
            </a:r>
          </a:p>
        </p:txBody>
      </p:sp>
      <p:sp>
        <p:nvSpPr>
          <p:cNvPr id="43" name="모서리가 둥근 사각형 설명선[R] 5"/>
          <p:cNvSpPr/>
          <p:nvPr/>
        </p:nvSpPr>
        <p:spPr>
          <a:xfrm>
            <a:off x="2728009" y="3572054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스스로 도구를 사용하여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동화를 플레이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할 수 있을까요?</a:t>
            </a:r>
          </a:p>
        </p:txBody>
      </p:sp>
      <p:sp>
        <p:nvSpPr>
          <p:cNvPr id="44" name="모서리가 둥근 사각형 설명선[R] 16"/>
          <p:cNvSpPr/>
          <p:nvPr/>
        </p:nvSpPr>
        <p:spPr>
          <a:xfrm>
            <a:off x="7252490" y="3829926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도구를 통해 혼자 원활히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 플레이할 수 있는 나이는 4 ~ 5세 입니다.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나이에 맞게 난이도를 낮추는게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좋습니다.</a:t>
            </a:r>
          </a:p>
        </p:txBody>
      </p:sp>
      <p:sp>
        <p:nvSpPr>
          <p:cNvPr id="47" name="모서리가 둥근 사각형 설명선[R] 5"/>
          <p:cNvSpPr/>
          <p:nvPr/>
        </p:nvSpPr>
        <p:spPr>
          <a:xfrm>
            <a:off x="2728009" y="4913748"/>
            <a:ext cx="4212526" cy="1008126"/>
          </a:xfrm>
          <a:prstGeom prst="wedgeRoundRectCallout">
            <a:avLst>
              <a:gd name="adj1" fmla="val -48531"/>
              <a:gd name="adj2" fmla="val 72459"/>
              <a:gd name="adj3" fmla="val 16667"/>
            </a:avLst>
          </a:prstGeom>
          <a:solidFill>
            <a:srgbClr val="9CC3E6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Q.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아이에게 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평가화면이 노출</a:t>
            </a: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되어도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괜찮을까요?</a:t>
            </a:r>
          </a:p>
        </p:txBody>
      </p:sp>
      <p:sp>
        <p:nvSpPr>
          <p:cNvPr id="48" name="모서리가 둥근 사각형 설명선[R] 16"/>
          <p:cNvSpPr/>
          <p:nvPr/>
        </p:nvSpPr>
        <p:spPr>
          <a:xfrm>
            <a:off x="7252490" y="5171620"/>
            <a:ext cx="4284535" cy="1008126"/>
          </a:xfrm>
          <a:prstGeom prst="wedgeRoundRectCallout">
            <a:avLst>
              <a:gd name="adj1" fmla="val 50394"/>
              <a:gd name="adj2" fmla="val 72851"/>
              <a:gd name="adj3" fmla="val 16667"/>
            </a:avLst>
          </a:prstGeom>
          <a:solidFill>
            <a:srgbClr val="A8D08F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reflection endPos="0" dir="5400000" sy="-100000" algn="bl" rotWithShape="0"/>
          </a:effectLst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en-US" altLang="ko-KR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A.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마켓 산스 TTF Medium"/>
              </a:rPr>
              <a:t>점수보다는 척도(별점)</a:t>
            </a: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를 이용해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표현하는게 좋아요.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700" b="0" i="0" u="none" strike="noStrike" kern="1200" cap="none" spc="-10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    척도 범위가 낮은 것이 적합합니다.</a:t>
            </a:r>
          </a:p>
        </p:txBody>
      </p:sp>
    </p:spTree>
    <p:extLst>
      <p:ext uri="{BB962C8B-B14F-4D97-AF65-F5344CB8AC3E}">
        <p14:creationId xmlns:p14="http://schemas.microsoft.com/office/powerpoint/2010/main" val="37411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1" animBg="1"/>
      <p:bldP spid="43" grpId="2" animBg="1"/>
      <p:bldP spid="44" grpId="3" animBg="1"/>
      <p:bldP spid="47" grpId="4" animBg="1"/>
      <p:bldP spid="48" grpId="5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28" name="그룹 27"/>
          <p:cNvGrpSpPr/>
          <p:nvPr/>
        </p:nvGrpSpPr>
        <p:grpSpPr>
          <a:xfrm rot="17689488" flipH="1">
            <a:off x="595931" y="141114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93399" y="2702900"/>
            <a:ext cx="2122216" cy="943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/>
              <a:t>떡 하나 주면</a:t>
            </a:r>
          </a:p>
          <a:p>
            <a:pPr lvl="0">
              <a:defRPr/>
            </a:pPr>
            <a:r>
              <a:rPr lang="ko-KR" altLang="en-US" sz="2800"/>
              <a:t>안잡아먹지</a:t>
            </a:r>
            <a:r>
              <a:rPr lang="en-US" altLang="ko-KR" sz="2800"/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52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5000">
              <a:solidFill>
                <a:schemeClr val="tx1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10000">
                <a:solidFill>
                  <a:schemeClr val="tx1"/>
                </a:solidFill>
                <a:latin typeface="+mj-ea"/>
                <a:ea typeface="+mj-ea"/>
              </a:rPr>
              <a:t>떡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17689488" flipH="1">
            <a:off x="2212263" y="1947306"/>
            <a:ext cx="3143096" cy="3682532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78277" y="2724048"/>
            <a:ext cx="2228038" cy="2065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600"/>
              <a:t>방망이를</a:t>
            </a:r>
          </a:p>
          <a:p>
            <a:pPr lvl="0">
              <a:defRPr/>
            </a:pPr>
            <a:r>
              <a:rPr lang="ko-KR" altLang="en-US" sz="2600"/>
              <a:t>입에 대고</a:t>
            </a:r>
          </a:p>
          <a:p>
            <a:pPr lvl="0">
              <a:defRPr/>
            </a:pPr>
            <a:r>
              <a:rPr lang="ko-KR" altLang="en-US" sz="2600"/>
              <a:t>말해봅시다</a:t>
            </a:r>
            <a:r>
              <a:rPr lang="en-US" altLang="ko-KR" sz="2600"/>
              <a:t>.</a:t>
            </a:r>
          </a:p>
          <a:p>
            <a:pPr lvl="0">
              <a:defRPr/>
            </a:pPr>
            <a:endParaRPr lang="en-US" altLang="ko-KR" sz="2600"/>
          </a:p>
          <a:p>
            <a:pPr lvl="0">
              <a:defRPr/>
            </a:pPr>
            <a:r>
              <a:rPr lang="en-US" altLang="ko-KR" sz="2600"/>
              <a:t>‘</a:t>
            </a:r>
            <a:r>
              <a:rPr lang="ko-KR" altLang="en-US" sz="2600"/>
              <a:t>떡</a:t>
            </a:r>
            <a:r>
              <a:rPr lang="en-US" altLang="ko-KR" sz="2600"/>
              <a:t>’ </a:t>
            </a:r>
            <a:r>
              <a:rPr lang="ko-KR" altLang="en-US" sz="2600"/>
              <a:t>해볼까요</a:t>
            </a:r>
            <a:r>
              <a:rPr lang="en-US" altLang="ko-KR" sz="2600"/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1" name="그림 19"/>
          <p:cNvPicPr>
            <a:picLocks noChangeAspect="1"/>
          </p:cNvPicPr>
          <p:nvPr/>
        </p:nvPicPr>
        <p:blipFill rotWithShape="1">
          <a:blip r:embed="rId6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806" y="3968624"/>
            <a:ext cx="2473200" cy="247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9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rgbClr val="FFFFFF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50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떡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133022" y="5656266"/>
            <a:ext cx="1925955" cy="514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7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50" b="75100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6" y="5386009"/>
              <a:ext cx="8197677" cy="567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- </a:t>
            </a:r>
            <a:r>
              <a:rPr lang="ko-KR" altLang="en-US" sz="2800">
                <a:latin typeface="+mj-ea"/>
                <a:ea typeface="+mj-ea"/>
              </a:rPr>
              <a:t>시나리오</a:t>
            </a:r>
          </a:p>
        </p:txBody>
      </p:sp>
      <p:sp>
        <p:nvSpPr>
          <p:cNvPr id="39" name="직사각형 27"/>
          <p:cNvSpPr/>
          <p:nvPr/>
        </p:nvSpPr>
        <p:spPr>
          <a:xfrm>
            <a:off x="1522646" y="1208428"/>
            <a:ext cx="9275441" cy="5160287"/>
          </a:xfrm>
          <a:prstGeom prst="rect">
            <a:avLst/>
          </a:prstGeom>
          <a:solidFill>
            <a:srgbClr val="FFFFFF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50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00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떡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20000"/>
          <a:stretch>
            <a:fillRect/>
          </a:stretch>
        </p:blipFill>
        <p:spPr>
          <a:xfrm>
            <a:off x="4607719" y="1462767"/>
            <a:ext cx="2976562" cy="23812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133022" y="5656266"/>
            <a:ext cx="1925955" cy="514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+mn-ea"/>
              </a:rPr>
              <a:t>듣고있어요</a:t>
            </a:r>
            <a:endParaRPr lang="en-US" altLang="ko-KR" sz="280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t="48110"/>
          <a:stretch>
            <a:fillRect/>
          </a:stretch>
        </p:blipFill>
        <p:spPr>
          <a:xfrm>
            <a:off x="4964614" y="4671226"/>
            <a:ext cx="2262772" cy="963596"/>
          </a:xfrm>
          <a:prstGeom prst="rect">
            <a:avLst/>
          </a:prstGeom>
        </p:spPr>
      </p:pic>
      <p:sp>
        <p:nvSpPr>
          <p:cNvPr id="44" name="타원 22"/>
          <p:cNvSpPr>
            <a:spLocks noChangeAspect="1"/>
          </p:cNvSpPr>
          <p:nvPr/>
        </p:nvSpPr>
        <p:spPr>
          <a:xfrm rot="17689488" flipH="1">
            <a:off x="8176863" y="4413069"/>
            <a:ext cx="2710446" cy="2710447"/>
          </a:xfrm>
          <a:prstGeom prst="ellipse">
            <a:avLst/>
          </a:prstGeom>
          <a:solidFill>
            <a:srgbClr val="FFD966">
              <a:alpha val="60000"/>
            </a:srgbClr>
          </a:solidFill>
          <a:ln w="12700" cap="flat" cmpd="sng" algn="ctr">
            <a:noFill/>
            <a:prstDash val="solid"/>
            <a:miter/>
          </a:ln>
          <a:effectLst>
            <a:softEdge rad="469900"/>
          </a:effectLst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45" name="직사각형 24"/>
          <p:cNvSpPr/>
          <p:nvPr/>
        </p:nvSpPr>
        <p:spPr>
          <a:xfrm>
            <a:off x="9236951" y="5571690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</a:rPr>
              <a:t>떡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</a:rPr>
              <a:t>!</a:t>
            </a:r>
          </a:p>
        </p:txBody>
      </p:sp>
      <p:pic>
        <p:nvPicPr>
          <p:cNvPr id="46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flipH="1">
            <a:off x="9856469" y="3969314"/>
            <a:ext cx="2472510" cy="24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 rot="17689487" flipH="1">
            <a:off x="1009222" y="1312601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3" name="타원 2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184533" y="2309488"/>
            <a:ext cx="31706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+mn-ea"/>
              </a:rPr>
              <a:t>호랑이에게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떡을 줘야해요</a:t>
            </a:r>
            <a:r>
              <a:rPr lang="en-US" altLang="ko-KR" sz="2400" smtClean="0">
                <a:latin typeface="+mn-ea"/>
              </a:rPr>
              <a:t>.</a:t>
            </a:r>
          </a:p>
          <a:p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방망이를 잡고</a:t>
            </a:r>
            <a:r>
              <a:rPr lang="en-US" altLang="ko-KR" sz="2400" smtClean="0">
                <a:latin typeface="+mn-ea"/>
              </a:rPr>
              <a:t>,</a:t>
            </a:r>
          </a:p>
          <a:p>
            <a:r>
              <a:rPr lang="ko-KR" altLang="en-US" sz="2400" smtClean="0">
                <a:latin typeface="+mn-ea"/>
              </a:rPr>
              <a:t>바구니의 떡을</a:t>
            </a:r>
            <a:endParaRPr lang="en-US" altLang="ko-KR" sz="2400" smtClean="0">
              <a:latin typeface="+mn-ea"/>
            </a:endParaRPr>
          </a:p>
          <a:p>
            <a:r>
              <a:rPr lang="ko-KR" altLang="en-US" sz="2400" smtClean="0">
                <a:latin typeface="+mn-ea"/>
              </a:rPr>
              <a:t>호랑이한테 줘볼까요</a:t>
            </a:r>
            <a:r>
              <a:rPr lang="en-US" altLang="ko-KR" sz="2400" smtClean="0">
                <a:latin typeface="+mn-ea"/>
              </a:rPr>
              <a:t>?</a:t>
            </a:r>
            <a:endParaRPr lang="ko-KR" altLang="en-US" sz="2400"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10786" r="5266"/>
          <a:stretch/>
        </p:blipFill>
        <p:spPr>
          <a:xfrm>
            <a:off x="9040092" y="2165481"/>
            <a:ext cx="1527464" cy="127652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32633">
            <a:off x="7910444" y="4633106"/>
            <a:ext cx="2313262" cy="22290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6" name="그림 2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1949510">
            <a:off x="8859957" y="5485471"/>
            <a:ext cx="823093" cy="8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522647" y="1208428"/>
            <a:ext cx="9274002" cy="5160287"/>
            <a:chOff x="609599" y="1142236"/>
            <a:chExt cx="8606915" cy="512140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" y="1142236"/>
              <a:ext cx="8606915" cy="512140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66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/>
                <a:t>떡 하나 주면 안 잡아먹지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786" r="5266"/>
          <a:stretch/>
        </p:blipFill>
        <p:spPr>
          <a:xfrm>
            <a:off x="9040092" y="2165481"/>
            <a:ext cx="1527464" cy="127652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910444" y="4633106"/>
            <a:ext cx="2313262" cy="2053518"/>
            <a:chOff x="7306074" y="4844827"/>
            <a:chExt cx="2907547" cy="280173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32633">
              <a:off x="7306074" y="4844827"/>
              <a:ext cx="2907547" cy="280173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 rot="1949510">
              <a:off x="8499521" y="6007759"/>
              <a:ext cx="1122995" cy="121900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630879" y="5513894"/>
            <a:ext cx="1007918" cy="1409288"/>
            <a:chOff x="3719946" y="5532487"/>
            <a:chExt cx="1007918" cy="1409288"/>
          </a:xfrm>
        </p:grpSpPr>
        <p:sp>
          <p:nvSpPr>
            <p:cNvPr id="23" name="타원 22"/>
            <p:cNvSpPr/>
            <p:nvPr/>
          </p:nvSpPr>
          <p:spPr>
            <a:xfrm>
              <a:off x="3842065" y="5532487"/>
              <a:ext cx="598369" cy="482346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2800">
                  <a:solidFill>
                    <a:schemeClr val="tx1"/>
                  </a:solidFill>
                  <a:latin typeface="+mj-ea"/>
                  <a:ea typeface="+mj-ea"/>
                </a:rPr>
                <a:t>떡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719946" y="5933857"/>
              <a:ext cx="1007918" cy="1007918"/>
            </a:xfrm>
            <a:prstGeom prst="rect">
              <a:avLst/>
            </a:prstGeom>
          </p:spPr>
        </p:pic>
      </p:grpSp>
      <p:sp>
        <p:nvSpPr>
          <p:cNvPr id="27" name="TextBox 20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02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솔루션 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-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시나리오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6 0.00894 L 0.46479 -0.40684 " pathEditMode="relative" ptsTypes="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5 0.04856 L 0.20044 -0.11316 " pathEditMode="relative" ptsTypes="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97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3" y="5346219"/>
            <a:ext cx="8833046" cy="884293"/>
            <a:chOff x="814216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5" y="5386010"/>
              <a:ext cx="8197677" cy="567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3200"/>
                <a:t>그래</a:t>
              </a:r>
              <a:r>
                <a:rPr lang="en-US" altLang="ko-KR" sz="3200"/>
                <a:t>, </a:t>
              </a:r>
              <a:r>
                <a:rPr lang="ko-KR" altLang="en-US" sz="3200"/>
                <a:t>참기름이구나</a:t>
              </a:r>
              <a:r>
                <a:rPr lang="en-US" altLang="ko-KR" sz="3200"/>
                <a:t>!</a:t>
              </a:r>
              <a:endParaRPr lang="ko-KR" altLang="en-US" sz="3200"/>
            </a:p>
          </p:txBody>
        </p:sp>
      </p:grpSp>
      <p:grpSp>
        <p:nvGrpSpPr>
          <p:cNvPr id="12" name="그룹 11"/>
          <p:cNvGrpSpPr>
            <a:grpSpLocks noChangeAspect="1"/>
          </p:cNvGrpSpPr>
          <p:nvPr/>
        </p:nvGrpSpPr>
        <p:grpSpPr>
          <a:xfrm rot="18773291" flipH="1">
            <a:off x="377478" y="1094392"/>
            <a:ext cx="3933008" cy="4608000"/>
            <a:chOff x="1495352" y="2613140"/>
            <a:chExt cx="2224381" cy="260523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42398" y="2091279"/>
            <a:ext cx="3210822" cy="227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호랑이가 </a:t>
            </a:r>
          </a:p>
          <a:p>
            <a:pPr lvl="0">
              <a:defRPr/>
            </a:pPr>
            <a:r>
              <a:rPr lang="ko-KR" altLang="en-US" sz="2400"/>
              <a:t>나무에 오르려고 해요</a:t>
            </a:r>
            <a:r>
              <a:rPr lang="en-US" altLang="ko-KR" sz="2400"/>
              <a:t>.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/>
              <a:t>호랑이가 미끄러지도록 나무에</a:t>
            </a:r>
          </a:p>
          <a:p>
            <a:pPr lvl="0">
              <a:defRPr/>
            </a:pPr>
            <a:r>
              <a:rPr lang="ko-KR" altLang="en-US" sz="2400"/>
              <a:t>참기름을 발라주세요</a:t>
            </a:r>
            <a:r>
              <a:rPr lang="en-US" altLang="ko-KR" sz="240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9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48" y="1208429"/>
            <a:ext cx="9274002" cy="5160286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1743124" y="5346219"/>
            <a:ext cx="8833046" cy="884293"/>
            <a:chOff x="814217" y="5248850"/>
            <a:chExt cx="8197677" cy="877630"/>
          </a:xfrm>
        </p:grpSpPr>
        <p:sp>
          <p:nvSpPr>
            <p:cNvPr id="18" name="직사각형 17"/>
            <p:cNvSpPr/>
            <p:nvPr/>
          </p:nvSpPr>
          <p:spPr>
            <a:xfrm>
              <a:off x="814217" y="5248850"/>
              <a:ext cx="8197677" cy="877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217" y="5386010"/>
              <a:ext cx="8197677" cy="5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mtClean="0"/>
                <a:t>그래</a:t>
              </a:r>
              <a:r>
                <a:rPr lang="en-US" altLang="ko-KR" sz="3200" smtClean="0"/>
                <a:t>, </a:t>
              </a:r>
              <a:r>
                <a:rPr lang="ko-KR" altLang="en-US" sz="3200" smtClean="0"/>
                <a:t>참기름이구나</a:t>
              </a:r>
              <a:r>
                <a:rPr lang="en-US" altLang="ko-KR" sz="3200" smtClean="0"/>
                <a:t>!</a:t>
              </a:r>
              <a:endParaRPr lang="ko-KR" altLang="en-US" sz="3200" smtClean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503183-2345-43B3-83B3-5E5561E52064}"/>
              </a:ext>
            </a:extLst>
          </p:cNvPr>
          <p:cNvSpPr/>
          <p:nvPr/>
        </p:nvSpPr>
        <p:spPr>
          <a:xfrm>
            <a:off x="3990494" y="2234095"/>
            <a:ext cx="541406" cy="257493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1370D0-B0C1-E02F-E6C9-5D3FFCA91524}"/>
              </a:ext>
            </a:extLst>
          </p:cNvPr>
          <p:cNvSpPr/>
          <p:nvPr/>
        </p:nvSpPr>
        <p:spPr>
          <a:xfrm>
            <a:off x="3500062" y="1709493"/>
            <a:ext cx="488399" cy="25623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31" y="1818883"/>
            <a:ext cx="1007918" cy="1007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시나리오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224644" y="1640524"/>
            <a:ext cx="2313262" cy="2229079"/>
            <a:chOff x="7224644" y="1640524"/>
            <a:chExt cx="2313262" cy="222907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032633">
              <a:off x="7224644" y="1640524"/>
              <a:ext cx="2313262" cy="222907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151866">
              <a:off x="8111031" y="2737126"/>
              <a:ext cx="943150" cy="94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6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-2.96296E-6 C -0.00182 0.08796 -0.00156 0.05417 0.00078 0.20301 C 0.00078 0.20463 0.00117 0.19977 0.00169 0.19838 C 0.00234 0.1963 0.00339 0.19444 0.00417 0.19236 C 0.00482 0.19097 0.00534 0.18935 0.00586 0.18796 C 0.00794 0.17384 0.00547 0.1912 0.00755 0.17269 C 0.0082 0.1669 0.00911 0.16343 0.01016 0.15764 L 0.01107 0.15301 L 0.01276 0.14398 C 0.01302 0.14236 0.01302 0.14074 0.01354 0.13935 C 0.01589 0.1331 0.01458 0.13611 0.01784 0.13032 C 0.02044 0.11134 0.01706 0.13495 0.01953 0.11968 C 0.01979 0.11759 0.01979 0.11551 0.02031 0.11366 C 0.02096 0.11181 0.02214 0.11065 0.02292 0.10903 C 0.02305 0.10833 0.02409 0.09977 0.02461 0.09838 C 0.02839 0.08843 0.02604 0.09931 0.02891 0.08935 C 0.0293 0.08796 0.0293 0.08611 0.02969 0.08472 C 0.03021 0.0831 0.03099 0.08194 0.03138 0.08032 C 0.03216 0.07732 0.03216 0.07384 0.03307 0.07107 C 0.03802 0.0581 0.03216 0.07454 0.03568 0.06204 C 0.0362 0.06042 0.03698 0.05903 0.03737 0.05741 C 0.03776 0.05602 0.03789 0.0544 0.03828 0.05301 C 0.0388 0.05093 0.03932 0.04884 0.03997 0.04699 C 0.04023 0.04444 0.04023 0.04167 0.04075 0.03935 C 0.04115 0.0375 0.04206 0.03634 0.04245 0.03472 C 0.04323 0.03194 0.04362 0.0287 0.04414 0.02569 L 0.04505 0.02107 L 0.04596 0.01667 C 0.04557 0.03426 0.04505 0.05185 0.04505 0.06968 C 0.04505 0.14838 0.04596 0.22732 0.04596 0.30625 " pathEditMode="relative" ptsTypes="AAAAAAAAAAAAAAAAAAAAAAAAAAAAA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4.44444E-6 C 0.00026 0.03541 0.00039 0.07106 0.00104 0.10648 C 0.00104 0.10902 0.00195 0.11157 0.00208 0.11412 C 0.00273 0.12939 0.0026 0.14467 0.00312 0.15972 C 0.00325 0.16296 0.00391 0.1662 0.00417 0.16944 C 0.00599 0.18935 0.00417 0.1787 0.00638 0.19027 C 0.00677 0.19606 0.00469 0.20439 0.00742 0.2074 C 0.00963 0.20972 0.01029 0.19976 0.01172 0.19606 C 0.0125 0.19421 0.01341 0.19236 0.0138 0.19027 C 0.01458 0.18657 0.01471 0.18217 0.01601 0.17893 C 0.01745 0.175 0.01953 0.17176 0.02031 0.16736 C 0.0207 0.16551 0.0207 0.16342 0.02135 0.1618 C 0.02226 0.15949 0.02357 0.15787 0.02461 0.15601 L 0.02669 0.14467 C 0.02708 0.14259 0.02721 0.14051 0.02773 0.13888 L 0.02995 0.1331 L 0.03203 0.12176 C 0.03242 0.1199 0.03255 0.11782 0.0332 0.11597 C 0.03932 0.09976 0.0319 0.12037 0.03633 0.10463 C 0.03698 0.10254 0.03789 0.10092 0.03854 0.09884 C 0.03906 0.09699 0.03906 0.0949 0.03958 0.09328 C 0.04375 0.07847 0.0401 0.09606 0.04284 0.08171 C 0.0431 0.07731 0.04362 0.07291 0.04388 0.06851 C 0.04427 0.06273 0.04466 0.0456 0.04492 0.05138 C 0.04596 0.06967 0.0457 0.08819 0.04596 0.10648 C 0.04635 0.12939 0.04648 0.15231 0.04713 0.175 C 0.04753 0.19444 0.04792 0.18726 0.04922 0.20162 C 0.04961 0.20601 0.05052 0.22314 0.05143 0.22847 C 0.05182 0.23171 0.05286 0.23472 0.05351 0.23796 C 0.05391 0.25439 0.05417 0.27083 0.05456 0.2875 C 0.05573 0.33564 0.0556 0.31273 0.0556 0.33703 " pathEditMode="relative" ptsTypes="AAAAAAAAAAAAAAAAAAAAAAAAAAAAAAAA">
                                      <p:cBhvr>
                                        <p:cTn id="1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810120" y="5470297"/>
            <a:ext cx="4437997" cy="857025"/>
          </a:xfrm>
          <a:prstGeom prst="rect">
            <a:avLst/>
          </a:prstGeom>
        </p:spPr>
      </p:pic>
      <p:pic>
        <p:nvPicPr>
          <p:cNvPr id="50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815059" y="3765675"/>
            <a:ext cx="4437997" cy="857025"/>
          </a:xfrm>
          <a:prstGeom prst="rect">
            <a:avLst/>
          </a:prstGeom>
        </p:spPr>
      </p:pic>
      <p:pic>
        <p:nvPicPr>
          <p:cNvPr id="49" name="그림 3"/>
          <p:cNvPicPr/>
          <p:nvPr/>
        </p:nvPicPr>
        <p:blipFill rotWithShape="1">
          <a:blip r:embed="rId2"/>
          <a:srcRect t="77840" r="55130" b="3440"/>
          <a:stretch>
            <a:fillRect/>
          </a:stretch>
        </p:blipFill>
        <p:spPr>
          <a:xfrm>
            <a:off x="6786131" y="2062463"/>
            <a:ext cx="4437997" cy="857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951521"/>
            <a:ext cx="5667909" cy="75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400">
                <a:latin typeface="+mj-ea"/>
                <a:ea typeface="+mj-ea"/>
              </a:rPr>
              <a:t>목차 </a:t>
            </a:r>
            <a:r>
              <a:rPr lang="en-US" altLang="ko-KR" sz="4400">
                <a:latin typeface="+mj-ea"/>
                <a:ea typeface="+mj-ea"/>
              </a:rPr>
              <a:t>INDEX</a:t>
            </a:r>
            <a:endParaRPr lang="ko-KR" altLang="en-US" sz="440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390" b="3440"/>
          <a:stretch>
            <a:fillRect/>
          </a:stretch>
        </p:blipFill>
        <p:spPr>
          <a:xfrm>
            <a:off x="1176514" y="713441"/>
            <a:ext cx="3702402" cy="53358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15744" y="967836"/>
            <a:ext cx="3698033" cy="535624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6815498" y="2061702"/>
            <a:ext cx="4411599" cy="4238626"/>
            <a:chOff x="6815498" y="2061701"/>
            <a:chExt cx="4411599" cy="4238626"/>
          </a:xfrm>
        </p:grpSpPr>
        <p:grpSp>
          <p:nvGrpSpPr>
            <p:cNvPr id="26" name="그룹 25"/>
            <p:cNvGrpSpPr/>
            <p:nvPr/>
          </p:nvGrpSpPr>
          <p:grpSpPr>
            <a:xfrm>
              <a:off x="6845444" y="2266097"/>
              <a:ext cx="4279471" cy="3942603"/>
              <a:chOff x="5875739" y="2245614"/>
              <a:chExt cx="4279471" cy="3942603"/>
            </a:xfrm>
          </p:grpSpPr>
          <p:sp>
            <p:nvSpPr>
              <p:cNvPr id="27" name="TextBox 7"/>
              <p:cNvSpPr txBox="1"/>
              <p:nvPr/>
            </p:nvSpPr>
            <p:spPr>
              <a:xfrm>
                <a:off x="7583418" y="2245614"/>
                <a:ext cx="2571792" cy="392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기획 배경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솔루션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기대효과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팀 소개</a:t>
                </a: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Q &amp; A</a:t>
                </a:r>
              </a:p>
            </p:txBody>
          </p:sp>
          <p:sp>
            <p:nvSpPr>
              <p:cNvPr id="28" name="TextBox 11"/>
              <p:cNvSpPr txBox="1"/>
              <p:nvPr/>
            </p:nvSpPr>
            <p:spPr>
              <a:xfrm>
                <a:off x="5875739" y="2260916"/>
                <a:ext cx="1066800" cy="392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01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02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03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04</a:t>
                </a: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en-US" altLang="ko-KR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  <a:cs typeface="G마켓 산스 TTF Medium"/>
                </a:endParaRPr>
              </a:p>
              <a:p>
                <a:pPr marL="0" lvl="0" indent="0" algn="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2800" b="0" i="0" u="none" strike="noStrike" kern="1200" cap="none" spc="0" normalizeH="0" baseline="0">
                    <a:solidFill>
                      <a:srgbClr val="000000"/>
                    </a:solidFill>
                    <a:latin typeface="G마켓 산스 TTF Medium"/>
                    <a:ea typeface="G마켓 산스 TTF Medium"/>
                    <a:cs typeface="G마켓 산스 TTF Medium"/>
                  </a:rPr>
                  <a:t>05</a:t>
                </a:r>
              </a:p>
            </p:txBody>
          </p:sp>
        </p:grpSp>
        <p:cxnSp>
          <p:nvCxnSpPr>
            <p:cNvPr id="29" name="직선 연결선 28"/>
            <p:cNvCxnSpPr/>
            <p:nvPr/>
          </p:nvCxnSpPr>
          <p:spPr>
            <a:xfrm flipV="1">
              <a:off x="6815498" y="2061701"/>
              <a:ext cx="4392549" cy="1"/>
            </a:xfrm>
            <a:prstGeom prst="line">
              <a:avLst/>
            </a:prstGeom>
            <a:ln w="28575"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16200000" flipH="1">
              <a:off x="6110344" y="4179724"/>
              <a:ext cx="4212526" cy="1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6834548" y="292847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39" name="직선 연결선 38"/>
            <p:cNvCxnSpPr/>
            <p:nvPr/>
          </p:nvCxnSpPr>
          <p:spPr>
            <a:xfrm flipV="1">
              <a:off x="6834548" y="3747627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0" name="직선 연결선 39"/>
            <p:cNvCxnSpPr/>
            <p:nvPr/>
          </p:nvCxnSpPr>
          <p:spPr>
            <a:xfrm flipV="1">
              <a:off x="6825023" y="459535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1" name="직선 연결선 40"/>
            <p:cNvCxnSpPr/>
            <p:nvPr/>
          </p:nvCxnSpPr>
          <p:spPr>
            <a:xfrm flipV="1">
              <a:off x="6834548" y="5452602"/>
              <a:ext cx="4392549" cy="1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  <p:cxnSp>
          <p:nvCxnSpPr>
            <p:cNvPr id="42" name="직선 연결선 41"/>
            <p:cNvCxnSpPr/>
            <p:nvPr/>
          </p:nvCxnSpPr>
          <p:spPr>
            <a:xfrm flipV="1">
              <a:off x="6825023" y="6300327"/>
              <a:ext cx="4392549" cy="1"/>
            </a:xfrm>
            <a:prstGeom prst="line">
              <a:avLst/>
            </a:prstGeom>
            <a:noFill/>
            <a:ln w="28575" cap="flat" cmpd="sng" algn="ctr">
              <a:solidFill>
                <a:srgbClr val="000000">
                  <a:alpha val="100000"/>
                </a:srgbClr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15869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41" y="1084218"/>
            <a:ext cx="9149261" cy="5373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6290027" y="394204"/>
            <a:ext cx="5496276" cy="48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</a:rPr>
              <a:t>0. FULL VIEW</a:t>
            </a:r>
          </a:p>
        </p:txBody>
      </p:sp>
    </p:spTree>
    <p:extLst>
      <p:ext uri="{BB962C8B-B14F-4D97-AF65-F5344CB8AC3E}">
        <p14:creationId xmlns:p14="http://schemas.microsoft.com/office/powerpoint/2010/main" val="144038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64" y="1575695"/>
            <a:ext cx="9552711" cy="4345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5566832" y="413254"/>
            <a:ext cx="6219471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1.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로그인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회원가입 페이지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606756" y="169106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QR </a:t>
            </a:r>
            <a:r>
              <a:rPr lang="ko-KR" altLang="en-US" sz="20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8271935" y="209117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로그인페이지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9919026" y="209117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회원가입페이지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98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66" y="1903912"/>
            <a:ext cx="9344705" cy="3470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826000" y="413254"/>
            <a:ext cx="6960304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2.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메인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선택 페이지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600895" y="1874990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메인페이지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7334088" y="1874990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</a:t>
            </a:r>
            <a:r>
              <a:rPr kumimoji="0" lang="ko-KR" altLang="en-US" sz="2000" b="0" i="0" u="none" strike="noStrike" kern="1200" cap="none" spc="0" normalizeH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선택 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3477679" y="3303935"/>
            <a:ext cx="3328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</a:t>
            </a:r>
            <a:endParaRPr kumimoji="0" lang="en-US" altLang="ko-KR" sz="2800" b="0" i="0" u="none" strike="noStrike" kern="1200" cap="none" spc="0" normalizeH="0" baseline="0" smtClean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선택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986892" y="3303935"/>
            <a:ext cx="33280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</a:t>
            </a:r>
            <a:endParaRPr kumimoji="0" lang="en-US" altLang="ko-KR" sz="2800" b="0" i="0" u="none" strike="noStrike" kern="1200" cap="none" spc="0" normalizeH="0" baseline="0" smtClean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기록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200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97" y="1918874"/>
            <a:ext cx="9822860" cy="3356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02 </a:t>
            </a:r>
            <a:r>
              <a:rPr lang="ko-KR" altLang="en-US" sz="2800" smtClean="0">
                <a:latin typeface="+mj-ea"/>
                <a:ea typeface="+mj-ea"/>
              </a:rPr>
              <a:t>솔루션 </a:t>
            </a:r>
            <a:r>
              <a:rPr lang="en-US" altLang="ko-KR" sz="2800" smtClean="0">
                <a:latin typeface="+mj-ea"/>
                <a:ea typeface="+mj-ea"/>
              </a:rPr>
              <a:t>- </a:t>
            </a:r>
            <a:r>
              <a:rPr lang="ko-KR" altLang="en-US" sz="2800" smtClean="0">
                <a:latin typeface="+mj-ea"/>
                <a:ea typeface="+mj-ea"/>
              </a:rPr>
              <a:t>와이어프레임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413254"/>
            <a:ext cx="8053916" cy="48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3.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선택 디테일 팝업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동화 진행 페이지</a:t>
            </a:r>
            <a:endParaRPr kumimoji="0" lang="en-US" altLang="ko-KR" sz="26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369663" y="228822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선택 디테일 팝업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5565832" y="228822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진행중 일시정지</a:t>
            </a:r>
            <a:r>
              <a:rPr kumimoji="0" lang="en-US" altLang="ko-KR" sz="2000" b="0" i="0" u="none" strike="noStrike" kern="1200" cap="none" spc="0" normalizeH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0" lang="ko-KR" altLang="en-US" sz="2000" b="0" i="0" u="none" strike="noStrike" kern="1200" cap="none" spc="0" normalizeH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팝업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99391" y="2288229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동화 진행중 결과창</a:t>
            </a:r>
            <a:r>
              <a:rPr kumimoji="0" lang="en-US" altLang="ko-KR" sz="2000" b="0" i="0" u="none" strike="noStrike" kern="1200" cap="none" spc="0" normalizeH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</a:t>
            </a:r>
            <a:r>
              <a:rPr kumimoji="0" lang="ko-KR" altLang="en-US" sz="2000" b="0" i="0" u="none" strike="noStrike" kern="1200" cap="none" spc="0" normalizeH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팝업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01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950" b="75100"/>
          <a:stretch/>
        </p:blipFill>
        <p:spPr>
          <a:xfrm>
            <a:off x="0" y="-1"/>
            <a:ext cx="1995055" cy="6858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818" y="1904860"/>
            <a:ext cx="9359128" cy="3585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- </a:t>
            </a:r>
            <a:r>
              <a:rPr lang="ko-KR" altLang="en-US" sz="2800" dirty="0" smtClean="0">
                <a:latin typeface="+mj-ea"/>
                <a:ea typeface="+mj-ea"/>
              </a:rPr>
              <a:t>와이어프레임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3732388" y="413254"/>
            <a:ext cx="8053916" cy="48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4. 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 기록 페이지 </a:t>
            </a:r>
            <a:r>
              <a:rPr kumimoji="0" lang="en-US" altLang="ko-KR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/</a:t>
            </a: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 학습 기록 디테일 페이지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2637994" y="1933782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 기록 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7467902" y="1933782"/>
            <a:ext cx="3328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학습 기록 디테일 페이지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70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2440" t="7590" r="8290"/>
          <a:stretch>
            <a:fillRect/>
          </a:stretch>
        </p:blipFill>
        <p:spPr>
          <a:xfrm>
            <a:off x="2388576" y="1109711"/>
            <a:ext cx="9427504" cy="5374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>
                <a:latin typeface="+mj-ea"/>
                <a:ea typeface="+mj-ea"/>
              </a:rPr>
              <a:t>션 </a:t>
            </a:r>
            <a:r>
              <a:rPr lang="en-US" altLang="ko-KR" sz="2800">
                <a:latin typeface="+mj-ea"/>
                <a:ea typeface="+mj-ea"/>
              </a:rPr>
              <a:t>- ERD</a:t>
            </a:r>
            <a:endParaRPr lang="ko-KR" altLang="en-US" sz="28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69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 smtClean="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 smtClean="0">
                <a:latin typeface="+mj-ea"/>
                <a:ea typeface="+mj-ea"/>
              </a:rPr>
              <a:t>션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시스템 아키텍쳐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91628" y="2483058"/>
            <a:ext cx="1800000" cy="1249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10091628" y="2361744"/>
            <a:ext cx="1800001" cy="1358288"/>
            <a:chOff x="9756229" y="2369708"/>
            <a:chExt cx="1800001" cy="13582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756230" y="2929627"/>
              <a:ext cx="1800000" cy="79836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 rot="10800000" flipV="1">
              <a:off x="9756229" y="2369708"/>
              <a:ext cx="1800000" cy="58359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Coral Accelerator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086269" y="3795766"/>
            <a:ext cx="1805359" cy="1302438"/>
            <a:chOff x="9750870" y="3803730"/>
            <a:chExt cx="1805359" cy="1302438"/>
          </a:xfrm>
        </p:grpSpPr>
        <p:sp>
          <p:nvSpPr>
            <p:cNvPr id="11" name="직사각형 10"/>
            <p:cNvSpPr/>
            <p:nvPr/>
          </p:nvSpPr>
          <p:spPr>
            <a:xfrm>
              <a:off x="9750870" y="3803730"/>
              <a:ext cx="1805359" cy="130243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400"/>
            </a:p>
            <a:p>
              <a:pPr lvl="0" algn="ctr">
                <a:defRPr/>
              </a:pPr>
              <a:r>
                <a:rPr lang="en-US" altLang="ko-KR"/>
                <a:t>Botton</a:t>
              </a:r>
            </a:p>
            <a:p>
              <a:pPr lvl="0" algn="ctr">
                <a:defRPr/>
              </a:pPr>
              <a:r>
                <a:rPr lang="en-US" altLang="ko-KR"/>
                <a:t>Mic</a:t>
              </a:r>
            </a:p>
            <a:p>
              <a:pPr lvl="0" algn="ctr">
                <a:defRPr/>
              </a:pPr>
              <a:r>
                <a:rPr lang="en-US" altLang="ko-KR"/>
                <a:t>IMU</a:t>
              </a: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0800000" flipV="1">
              <a:off x="9756229" y="3803730"/>
              <a:ext cx="180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아두이노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100073" y="5182707"/>
            <a:ext cx="1800000" cy="13410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10091628" y="5161909"/>
            <a:ext cx="1800000" cy="1289208"/>
            <a:chOff x="9756229" y="5169873"/>
            <a:chExt cx="1800000" cy="128920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869226" y="5745339"/>
              <a:ext cx="1527371" cy="71374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5" name="직사각형 14"/>
            <p:cNvSpPr/>
            <p:nvPr/>
          </p:nvSpPr>
          <p:spPr>
            <a:xfrm rot="10800000" flipV="1">
              <a:off x="9756229" y="5169873"/>
              <a:ext cx="1800000" cy="58359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Google STT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54442" y="2844714"/>
            <a:ext cx="3018519" cy="3628070"/>
            <a:chOff x="2264594" y="2369668"/>
            <a:chExt cx="2564080" cy="3628070"/>
          </a:xfrm>
        </p:grpSpPr>
        <p:sp>
          <p:nvSpPr>
            <p:cNvPr id="5" name="직사각형 4"/>
            <p:cNvSpPr/>
            <p:nvPr/>
          </p:nvSpPr>
          <p:spPr>
            <a:xfrm>
              <a:off x="2264597" y="2369668"/>
              <a:ext cx="2564077" cy="3628070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10800000" flipV="1">
              <a:off x="2264594" y="2380778"/>
              <a:ext cx="2564079" cy="548849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b="1">
                  <a:solidFill>
                    <a:schemeClr val="bg1"/>
                  </a:solidFill>
                </a:rPr>
                <a:t>EC2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95015" y="2844714"/>
            <a:ext cx="2673443" cy="3616961"/>
            <a:chOff x="6208295" y="2380777"/>
            <a:chExt cx="2673443" cy="3616961"/>
          </a:xfrm>
        </p:grpSpPr>
        <p:sp>
          <p:nvSpPr>
            <p:cNvPr id="6" name="직사각형 5"/>
            <p:cNvSpPr/>
            <p:nvPr/>
          </p:nvSpPr>
          <p:spPr>
            <a:xfrm>
              <a:off x="6208295" y="2380778"/>
              <a:ext cx="2673443" cy="361696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 rot="10800000" flipV="1">
              <a:off x="6213107" y="2380777"/>
              <a:ext cx="2668629" cy="548849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라즈베리파이</a:t>
              </a:r>
            </a:p>
          </p:txBody>
        </p:sp>
      </p:grpSp>
      <p:pic>
        <p:nvPicPr>
          <p:cNvPr id="18" name="Picture 4" descr="웹캠 스톡 사진 및 일러스트 - iStock"/>
          <p:cNvPicPr>
            <a:picLocks noChangeAspect="1" noChangeArrowheads="1"/>
          </p:cNvPicPr>
          <p:nvPr/>
        </p:nvPicPr>
        <p:blipFill rotWithShape="1">
          <a:blip r:embed="rId5"/>
          <a:srcRect l="22240" t="17690" r="22720" b="17330"/>
          <a:stretch>
            <a:fillRect/>
          </a:stretch>
        </p:blipFill>
        <p:spPr>
          <a:xfrm>
            <a:off x="7114680" y="1111465"/>
            <a:ext cx="863898" cy="1019741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89662" y="1061029"/>
            <a:ext cx="1216460" cy="10701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5114863" y="1389155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TV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8188202" y="1382840"/>
            <a:ext cx="1253140" cy="42011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Camera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5" name="Picture 12" descr="데이터 베이스 - 무료 과학 기술개 아이콘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747419" y="4240509"/>
            <a:ext cx="679859" cy="97084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2542639" y="5290486"/>
            <a:ext cx="1089418" cy="29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MariaDB</a:t>
            </a:r>
            <a:endParaRPr lang="ko-KR" altLang="en-US" sz="1400"/>
          </a:p>
        </p:txBody>
      </p:sp>
      <p:grpSp>
        <p:nvGrpSpPr>
          <p:cNvPr id="29" name="그룹 28"/>
          <p:cNvGrpSpPr/>
          <p:nvPr/>
        </p:nvGrpSpPr>
        <p:grpSpPr>
          <a:xfrm>
            <a:off x="3699708" y="3546891"/>
            <a:ext cx="1535302" cy="1343712"/>
            <a:chOff x="3759908" y="3471590"/>
            <a:chExt cx="1535302" cy="1343712"/>
          </a:xfrm>
        </p:grpSpPr>
        <p:sp>
          <p:nvSpPr>
            <p:cNvPr id="27" name="직사각형 26"/>
            <p:cNvSpPr/>
            <p:nvPr/>
          </p:nvSpPr>
          <p:spPr>
            <a:xfrm>
              <a:off x="3761091" y="3497261"/>
              <a:ext cx="1534119" cy="131804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관리자 페이지</a:t>
              </a:r>
            </a:p>
            <a:p>
              <a:pPr lvl="0" algn="ctr">
                <a:defRPr/>
              </a:pPr>
              <a:r>
                <a:rPr lang="ko-KR" altLang="en-US" sz="1700"/>
                <a:t>로그인 페이지</a:t>
              </a: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59908" y="3471590"/>
              <a:ext cx="1535302" cy="522894"/>
            </a:xfrm>
            <a:prstGeom prst="rect">
              <a:avLst/>
            </a:prstGeom>
          </p:spPr>
        </p:pic>
      </p:grpSp>
      <p:cxnSp>
        <p:nvCxnSpPr>
          <p:cNvPr id="30" name="직선 화살표 연결선 29"/>
          <p:cNvCxnSpPr/>
          <p:nvPr/>
        </p:nvCxnSpPr>
        <p:spPr>
          <a:xfrm flipH="1">
            <a:off x="3961454" y="4898649"/>
            <a:ext cx="900" cy="3722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35421" y="4929758"/>
            <a:ext cx="1296718" cy="297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REST API</a:t>
            </a:r>
            <a:endParaRPr lang="ko-KR" altLang="en-US" sz="1400"/>
          </a:p>
        </p:txBody>
      </p:sp>
      <p:grpSp>
        <p:nvGrpSpPr>
          <p:cNvPr id="35" name="그룹 34"/>
          <p:cNvGrpSpPr/>
          <p:nvPr/>
        </p:nvGrpSpPr>
        <p:grpSpPr>
          <a:xfrm>
            <a:off x="3699708" y="5206376"/>
            <a:ext cx="1535302" cy="1113373"/>
            <a:chOff x="3699708" y="5292602"/>
            <a:chExt cx="1535302" cy="1113373"/>
          </a:xfrm>
        </p:grpSpPr>
        <p:sp>
          <p:nvSpPr>
            <p:cNvPr id="32" name="직사각형 31"/>
            <p:cNvSpPr/>
            <p:nvPr/>
          </p:nvSpPr>
          <p:spPr>
            <a:xfrm>
              <a:off x="3699708" y="5365124"/>
              <a:ext cx="1535302" cy="1040851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2800"/>
            </a:p>
            <a:p>
              <a:pPr lvl="0" algn="ctr">
                <a:defRPr/>
              </a:pPr>
              <a:r>
                <a:rPr lang="en-US" altLang="ko-KR"/>
                <a:t>REST</a:t>
              </a:r>
              <a:r>
                <a:rPr lang="ko-KR" altLang="en-US"/>
                <a:t> 서버</a:t>
              </a:r>
            </a:p>
            <a:p>
              <a:pPr lvl="0" algn="ctr">
                <a:defRPr/>
              </a:pPr>
              <a:r>
                <a:rPr lang="ko-KR" altLang="en-US"/>
                <a:t>리소스 파일 </a:t>
              </a:r>
            </a:p>
          </p:txBody>
        </p:sp>
        <p:pic>
          <p:nvPicPr>
            <p:cNvPr id="33" name="Picture 14" descr="스프링(Spring), 스프링 부트(Spring Boot)란? 개념 정리 - Easy is Perfect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745440" y="5292602"/>
              <a:ext cx="1457681" cy="624720"/>
            </a:xfrm>
            <a:prstGeom prst="rect">
              <a:avLst/>
            </a:prstGeom>
            <a:noFill/>
          </p:spPr>
        </p:pic>
      </p:grpSp>
      <p:cxnSp>
        <p:nvCxnSpPr>
          <p:cNvPr id="36" name="직선 화살표 연결선 35"/>
          <p:cNvCxnSpPr/>
          <p:nvPr/>
        </p:nvCxnSpPr>
        <p:spPr>
          <a:xfrm flipH="1">
            <a:off x="5487883" y="5615364"/>
            <a:ext cx="796906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6361" y="5017288"/>
            <a:ext cx="1079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REST</a:t>
            </a:r>
          </a:p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grpSp>
        <p:nvGrpSpPr>
          <p:cNvPr id="40" name="그룹 39"/>
          <p:cNvGrpSpPr/>
          <p:nvPr/>
        </p:nvGrpSpPr>
        <p:grpSpPr>
          <a:xfrm>
            <a:off x="6503705" y="3681127"/>
            <a:ext cx="484965" cy="2507145"/>
            <a:chOff x="3745319" y="2731618"/>
            <a:chExt cx="484965" cy="2507145"/>
          </a:xfrm>
        </p:grpSpPr>
        <p:sp>
          <p:nvSpPr>
            <p:cNvPr id="41" name="직사각형 40"/>
            <p:cNvSpPr/>
            <p:nvPr/>
          </p:nvSpPr>
          <p:spPr>
            <a:xfrm>
              <a:off x="3755621" y="2731618"/>
              <a:ext cx="474663" cy="250714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endParaRPr lang="en-US" altLang="ko-KR" sz="1700"/>
            </a:p>
            <a:p>
              <a:pPr lvl="0" algn="ctr">
                <a:defRPr/>
              </a:pPr>
              <a:r>
                <a:rPr lang="ko-KR" altLang="en-US" sz="1700"/>
                <a:t>동화</a:t>
              </a:r>
            </a:p>
            <a:p>
              <a:pPr lvl="0" algn="ctr">
                <a:defRPr/>
              </a:pPr>
              <a:r>
                <a:rPr lang="ko-KR" altLang="en-US" sz="1700"/>
                <a:t>전개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8"/>
            <a:srcRect l="5010" t="7790" r="70750" b="8520"/>
            <a:stretch>
              <a:fillRect/>
            </a:stretch>
          </p:blipFill>
          <p:spPr>
            <a:xfrm>
              <a:off x="3745319" y="2731618"/>
              <a:ext cx="477715" cy="520172"/>
            </a:xfrm>
            <a:prstGeom prst="rect">
              <a:avLst/>
            </a:prstGeom>
          </p:spPr>
        </p:pic>
      </p:grpSp>
      <p:cxnSp>
        <p:nvCxnSpPr>
          <p:cNvPr id="44" name="직선 화살표 연결선 43"/>
          <p:cNvCxnSpPr/>
          <p:nvPr/>
        </p:nvCxnSpPr>
        <p:spPr>
          <a:xfrm flipH="1" flipV="1">
            <a:off x="6359183" y="1809273"/>
            <a:ext cx="5162" cy="10354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06122" y="2175282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400"/>
              <a:t>Micro</a:t>
            </a:r>
            <a:r>
              <a:rPr lang="ko-KR" altLang="en-US" sz="1400"/>
              <a:t> </a:t>
            </a:r>
            <a:r>
              <a:rPr lang="en-US" altLang="ko-KR" sz="1400"/>
              <a:t>HDMI</a:t>
            </a:r>
            <a:endParaRPr lang="ko-KR" altLang="en-US" sz="1400"/>
          </a:p>
        </p:txBody>
      </p:sp>
      <p:grpSp>
        <p:nvGrpSpPr>
          <p:cNvPr id="49" name="그룹 48"/>
          <p:cNvGrpSpPr/>
          <p:nvPr/>
        </p:nvGrpSpPr>
        <p:grpSpPr>
          <a:xfrm>
            <a:off x="7203855" y="4231582"/>
            <a:ext cx="1545897" cy="1635669"/>
            <a:chOff x="7143244" y="3744898"/>
            <a:chExt cx="1545897" cy="1635669"/>
          </a:xfrm>
        </p:grpSpPr>
        <p:sp>
          <p:nvSpPr>
            <p:cNvPr id="47" name="직사각형 46"/>
            <p:cNvSpPr/>
            <p:nvPr/>
          </p:nvSpPr>
          <p:spPr>
            <a:xfrm>
              <a:off x="7143244" y="3744898"/>
              <a:ext cx="1545125" cy="163566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  <a:p>
              <a:pPr lvl="0" algn="ctr">
                <a:defRPr/>
              </a:pPr>
              <a:endParaRPr lang="en-US" altLang="ko-KR" sz="1000"/>
            </a:p>
            <a:p>
              <a:pPr lvl="0" algn="ctr">
                <a:defRPr/>
              </a:pPr>
              <a:r>
                <a:rPr lang="en-US" altLang="ko-KR"/>
                <a:t>AAC </a:t>
              </a:r>
              <a:r>
                <a:rPr lang="ko-KR" altLang="en-US"/>
                <a:t>파일</a:t>
              </a:r>
              <a:endParaRPr lang="en-US" altLang="ko-KR"/>
            </a:p>
          </p:txBody>
        </p:sp>
        <p:sp>
          <p:nvSpPr>
            <p:cNvPr id="48" name="직사각형 47"/>
            <p:cNvSpPr/>
            <p:nvPr/>
          </p:nvSpPr>
          <p:spPr>
            <a:xfrm rot="10800000" flipV="1">
              <a:off x="7148603" y="3744898"/>
              <a:ext cx="1540538" cy="524784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solidFill>
                    <a:schemeClr val="bg1"/>
                  </a:solidFill>
                </a:rPr>
                <a:t>녹음</a:t>
              </a:r>
            </a:p>
          </p:txBody>
        </p:sp>
      </p:grpSp>
      <p:cxnSp>
        <p:nvCxnSpPr>
          <p:cNvPr id="50" name="직선 화살표 연결선 49"/>
          <p:cNvCxnSpPr/>
          <p:nvPr/>
        </p:nvCxnSpPr>
        <p:spPr>
          <a:xfrm flipH="1">
            <a:off x="8735947" y="4406804"/>
            <a:ext cx="13179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972629" y="6094247"/>
            <a:ext cx="31274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64165" y="4099027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Bluetooth</a:t>
            </a: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8864023" y="2529289"/>
            <a:ext cx="1296718" cy="2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영상 데이터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18530" y="5237535"/>
            <a:ext cx="931034" cy="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/>
              <a:t>API</a:t>
            </a:r>
            <a:endParaRPr lang="ko-KR" altLang="en-US" sz="1400"/>
          </a:p>
        </p:txBody>
      </p:sp>
      <p:cxnSp>
        <p:nvCxnSpPr>
          <p:cNvPr id="55" name="꺾인 연결선 54"/>
          <p:cNvCxnSpPr/>
          <p:nvPr/>
        </p:nvCxnSpPr>
        <p:spPr>
          <a:xfrm rot="16200000" flipH="1">
            <a:off x="8626859" y="1389694"/>
            <a:ext cx="1026112" cy="186028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 flipV="1">
            <a:off x="6988671" y="3672547"/>
            <a:ext cx="3097598" cy="8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8698035" y="4758331"/>
            <a:ext cx="1372024" cy="66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00243" y="3401428"/>
            <a:ext cx="1351042" cy="292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8288644" y="2127671"/>
            <a:ext cx="135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USB</a:t>
            </a:r>
            <a:endParaRPr lang="ko-KR" altLang="en-US" sz="1400"/>
          </a:p>
        </p:txBody>
      </p:sp>
      <p:sp>
        <p:nvSpPr>
          <p:cNvPr id="61" name="TextBox 60"/>
          <p:cNvSpPr txBox="1"/>
          <p:nvPr/>
        </p:nvSpPr>
        <p:spPr>
          <a:xfrm>
            <a:off x="7195151" y="6126973"/>
            <a:ext cx="156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텍스트 데이터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09177" y="3727440"/>
            <a:ext cx="12967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/>
              <a:t>좌표 데이터</a:t>
            </a:r>
          </a:p>
        </p:txBody>
      </p:sp>
    </p:spTree>
    <p:extLst>
      <p:ext uri="{BB962C8B-B14F-4D97-AF65-F5344CB8AC3E}">
        <p14:creationId xmlns:p14="http://schemas.microsoft.com/office/powerpoint/2010/main" val="297274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G마켓 산스 TTF Bold"/>
                <a:ea typeface="G마켓 산스 TTF Bold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G마켓 산스 TTF Bold"/>
                <a:ea typeface="G마켓 산스 TTF Bold"/>
              </a:rPr>
              <a:t>솔루</a:t>
            </a:r>
            <a:r>
              <a:rPr lang="ko-KR" altLang="en-US" sz="2800">
                <a:latin typeface="G마켓 산스 TTF Bold"/>
                <a:ea typeface="G마켓 산스 TTF Bold"/>
              </a:rPr>
              <a:t>션 </a:t>
            </a:r>
            <a:r>
              <a:rPr lang="en-US" altLang="ko-KR" sz="2800">
                <a:latin typeface="G마켓 산스 TTF Bold"/>
                <a:ea typeface="G마켓 산스 TTF Bold"/>
              </a:rPr>
              <a:t>– </a:t>
            </a:r>
            <a:r>
              <a:rPr lang="ko-KR" altLang="en-US" sz="2800">
                <a:latin typeface="G마켓 산스 TTF Bold"/>
                <a:ea typeface="G마켓 산스 TTF Bold"/>
              </a:rPr>
              <a:t>하드웨어 구성</a:t>
            </a:r>
          </a:p>
        </p:txBody>
      </p:sp>
      <p:pic>
        <p:nvPicPr>
          <p:cNvPr id="33" name="Picture 2" descr="Raspberry Pi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45018" y="4338650"/>
            <a:ext cx="2517680" cy="1774792"/>
          </a:xfrm>
          <a:prstGeom prst="rect">
            <a:avLst/>
          </a:prstGeom>
          <a:noFill/>
        </p:spPr>
      </p:pic>
      <p:grpSp>
        <p:nvGrpSpPr>
          <p:cNvPr id="34" name="그룹 33"/>
          <p:cNvGrpSpPr/>
          <p:nvPr/>
        </p:nvGrpSpPr>
        <p:grpSpPr>
          <a:xfrm>
            <a:off x="8039658" y="1778546"/>
            <a:ext cx="1483001" cy="3994868"/>
            <a:chOff x="4216823" y="428447"/>
            <a:chExt cx="2509520" cy="6074610"/>
          </a:xfrm>
        </p:grpSpPr>
        <p:sp>
          <p:nvSpPr>
            <p:cNvPr id="35" name="타원 34"/>
            <p:cNvSpPr/>
            <p:nvPr/>
          </p:nvSpPr>
          <p:spPr>
            <a:xfrm>
              <a:off x="4216823" y="428447"/>
              <a:ext cx="2509520" cy="404260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4872143" y="5304177"/>
              <a:ext cx="1198880" cy="11988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7" name="달 36"/>
            <p:cNvSpPr/>
            <p:nvPr/>
          </p:nvSpPr>
          <p:spPr>
            <a:xfrm>
              <a:off x="545126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8" name="달 37"/>
            <p:cNvSpPr/>
            <p:nvPr/>
          </p:nvSpPr>
          <p:spPr>
            <a:xfrm rot="10800000">
              <a:off x="4872143" y="3764936"/>
              <a:ext cx="619760" cy="2062480"/>
            </a:xfrm>
            <a:prstGeom prst="moon">
              <a:avLst>
                <a:gd name="adj" fmla="val 6967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63303" y="4024017"/>
              <a:ext cx="416560" cy="1554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4327916" y="1248703"/>
              <a:ext cx="2313143" cy="98148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6200000">
              <a:off x="4789570" y="5339881"/>
              <a:ext cx="1347268" cy="796205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19704" y="1364638"/>
              <a:ext cx="908278" cy="2819613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5400075" y="1415994"/>
              <a:ext cx="908279" cy="281961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37191" y="2245525"/>
              <a:ext cx="529198" cy="2276887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92751" y="1218376"/>
            <a:ext cx="1271051" cy="11333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709155" y="1971574"/>
            <a:ext cx="3036035" cy="25129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62779" y="1855723"/>
            <a:ext cx="1587066" cy="3845655"/>
          </a:xfrm>
          <a:prstGeom prst="rect">
            <a:avLst/>
          </a:prstGeom>
        </p:spPr>
      </p:pic>
      <p:cxnSp>
        <p:nvCxnSpPr>
          <p:cNvPr id="48" name="꺾인 연결선 47"/>
          <p:cNvCxnSpPr/>
          <p:nvPr/>
        </p:nvCxnSpPr>
        <p:spPr>
          <a:xfrm>
            <a:off x="5548565" y="1783279"/>
            <a:ext cx="10068" cy="3447500"/>
          </a:xfrm>
          <a:prstGeom prst="bentConnector3">
            <a:avLst>
              <a:gd name="adj1" fmla="val 1092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5558634" y="4778785"/>
            <a:ext cx="30406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0" descr="이더넷 - 무료 네트워킹개 아이콘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876516" y="4470876"/>
            <a:ext cx="613100" cy="588796"/>
          </a:xfrm>
          <a:prstGeom prst="rect">
            <a:avLst/>
          </a:prstGeom>
          <a:noFill/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833539" y="4282262"/>
            <a:ext cx="1131984" cy="1604757"/>
          </a:xfrm>
          <a:prstGeom prst="rect">
            <a:avLst/>
          </a:prstGeom>
        </p:spPr>
      </p:pic>
      <p:cxnSp>
        <p:nvCxnSpPr>
          <p:cNvPr id="53" name="꺾인 연결선 52"/>
          <p:cNvCxnSpPr/>
          <p:nvPr/>
        </p:nvCxnSpPr>
        <p:spPr>
          <a:xfrm rot="10800000" flipH="1" flipV="1">
            <a:off x="3522401" y="3028649"/>
            <a:ext cx="894703" cy="2885388"/>
          </a:xfrm>
          <a:prstGeom prst="bentConnector4">
            <a:avLst>
              <a:gd name="adj1" fmla="val -60955"/>
              <a:gd name="adj2" fmla="val 10699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522400" y="3028649"/>
            <a:ext cx="447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823850" y="3991924"/>
            <a:ext cx="1234727" cy="359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AI </a:t>
            </a:r>
            <a:r>
              <a:rPr lang="ko-KR" altLang="en-US"/>
              <a:t>가속기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38655" y="2531824"/>
            <a:ext cx="930406" cy="447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</a:rPr>
              <a:t>TV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2261" y="1496941"/>
            <a:ext cx="876893" cy="35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카메라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20213" y="4163867"/>
            <a:ext cx="1749378" cy="358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라즈베리파이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72346" y="4182299"/>
            <a:ext cx="988273" cy="359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이더넷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63987" y="1378964"/>
            <a:ext cx="1670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도깨비 방망이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79799" y="1382338"/>
            <a:ext cx="1670046" cy="35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회로도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 flipH="1">
            <a:off x="5565640" y="5627427"/>
            <a:ext cx="15368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오른쪽 화살표[R] 38"/>
          <p:cNvSpPr/>
          <p:nvPr/>
        </p:nvSpPr>
        <p:spPr>
          <a:xfrm>
            <a:off x="4792278" y="5158687"/>
            <a:ext cx="4635569" cy="637540"/>
          </a:xfrm>
          <a:prstGeom prst="rightArrow">
            <a:avLst>
              <a:gd name="adj1" fmla="val 50000"/>
              <a:gd name="adj2" fmla="val 45024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4" name="오른쪽 화살표[R] 3"/>
          <p:cNvSpPr/>
          <p:nvPr/>
        </p:nvSpPr>
        <p:spPr>
          <a:xfrm>
            <a:off x="4265934" y="1832811"/>
            <a:ext cx="4107018" cy="637540"/>
          </a:xfrm>
          <a:prstGeom prst="rightArrow">
            <a:avLst>
              <a:gd name="adj1" fmla="val 50000"/>
              <a:gd name="adj2" fmla="val 63403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56410" y="1344755"/>
            <a:ext cx="1851026" cy="164776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523" y="408671"/>
            <a:ext cx="57454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+mj-ea"/>
                <a:ea typeface="+mj-ea"/>
              </a:rPr>
              <a:t>02 </a:t>
            </a: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솔루</a:t>
            </a:r>
            <a:r>
              <a:rPr lang="ko-KR" altLang="en-US" sz="2800">
                <a:latin typeface="+mj-ea"/>
                <a:ea typeface="+mj-ea"/>
              </a:rPr>
              <a:t>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핵심기능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7197" y="1094093"/>
            <a:ext cx="3002464" cy="221431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465934" y="2160618"/>
            <a:ext cx="1800000" cy="7983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en-US" altLang="ko-Kore-KR">
                <a:solidFill>
                  <a:sysClr val="windowText" lastClr="000000"/>
                </a:solidFill>
              </a:rPr>
              <a:t>MoveNet</a:t>
            </a:r>
            <a:endParaRPr kumimoji="1" lang="ko-Kore-KR" altLang="en-US">
              <a:solidFill>
                <a:sysClr val="windowText" lastClr="00000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5934" y="1362249"/>
            <a:ext cx="1800000" cy="79836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3490" y="899148"/>
            <a:ext cx="3477237" cy="2472701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8956446" y="1236692"/>
            <a:ext cx="744228" cy="71414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sz="1300">
                <a:solidFill>
                  <a:schemeClr val="bg1"/>
                </a:solidFill>
              </a:rPr>
              <a:t>오른손</a:t>
            </a:r>
            <a:endParaRPr kumimoji="1" lang="ko-Kore-KR" altLang="en-US" sz="130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37718" y="4847534"/>
            <a:ext cx="1809939" cy="1303436"/>
            <a:chOff x="5262057" y="4665810"/>
            <a:chExt cx="1809939" cy="1303436"/>
          </a:xfrm>
        </p:grpSpPr>
        <p:grpSp>
          <p:nvGrpSpPr>
            <p:cNvPr id="82" name="그룹 81"/>
            <p:cNvGrpSpPr/>
            <p:nvPr/>
          </p:nvGrpSpPr>
          <p:grpSpPr>
            <a:xfrm>
              <a:off x="5262057" y="4666808"/>
              <a:ext cx="1809939" cy="1302438"/>
              <a:chOff x="9756229" y="3783852"/>
              <a:chExt cx="1809939" cy="1302438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9760809" y="3783852"/>
                <a:ext cx="1805359" cy="1302438"/>
              </a:xfrm>
              <a:prstGeom prst="rect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/>
              </a:p>
              <a:p>
                <a:pPr lvl="0" algn="ctr">
                  <a:defRPr/>
                </a:pPr>
                <a:endParaRPr lang="en-US" altLang="ko-KR" sz="400"/>
              </a:p>
              <a:p>
                <a:pPr lvl="0" algn="ctr">
                  <a:defRPr/>
                </a:pPr>
                <a:r>
                  <a:rPr lang="en-US" altLang="ko-KR"/>
                  <a:t>Mic</a:t>
                </a:r>
              </a:p>
              <a:p>
                <a:pPr lvl="0" algn="ctr">
                  <a:defRPr/>
                </a:pPr>
                <a:r>
                  <a:rPr lang="en-US" altLang="ko-KR"/>
                  <a:t>5s </a:t>
                </a:r>
                <a:r>
                  <a:rPr lang="ko-KR" altLang="en-US"/>
                  <a:t>녹음</a:t>
                </a:r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10800000" flipV="1">
                <a:off x="9756229" y="3803730"/>
                <a:ext cx="180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b="1">
                    <a:solidFill>
                      <a:schemeClr val="bg1"/>
                    </a:solidFill>
                  </a:rPr>
                  <a:t>    아두이노</a:t>
                </a:r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451258" y="4665810"/>
              <a:ext cx="398989" cy="36622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20591" y="1848131"/>
            <a:ext cx="1553873" cy="5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행동미션</a:t>
            </a:r>
            <a:endParaRPr lang="ko-KR" altLang="en-US" sz="280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591" y="5161442"/>
            <a:ext cx="1553873" cy="51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단어미션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1533" y="4769300"/>
            <a:ext cx="2610678" cy="144200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154283" y="4837975"/>
            <a:ext cx="1802985" cy="1293773"/>
            <a:chOff x="7052760" y="4690211"/>
            <a:chExt cx="1802985" cy="1361809"/>
          </a:xfrm>
        </p:grpSpPr>
        <p:sp>
          <p:nvSpPr>
            <p:cNvPr id="34" name="직사각형 33"/>
            <p:cNvSpPr/>
            <p:nvPr/>
          </p:nvSpPr>
          <p:spPr>
            <a:xfrm>
              <a:off x="7052760" y="4711009"/>
              <a:ext cx="1800000" cy="134101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7055745" y="4690211"/>
              <a:ext cx="1800000" cy="1289208"/>
              <a:chOff x="9767659" y="5169873"/>
              <a:chExt cx="1800000" cy="128920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869226" y="5745339"/>
                <a:ext cx="1527371" cy="71374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7" name="직사각형 36"/>
              <p:cNvSpPr/>
              <p:nvPr/>
            </p:nvSpPr>
            <p:spPr>
              <a:xfrm rot="10800000" flipV="1">
                <a:off x="9767659" y="5169873"/>
                <a:ext cx="1800000" cy="583598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b="1">
                    <a:solidFill>
                      <a:schemeClr val="bg1"/>
                    </a:solidFill>
                  </a:rPr>
                  <a:t>Google STT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88390" y="4741904"/>
            <a:ext cx="2596099" cy="1444410"/>
          </a:xfrm>
          <a:prstGeom prst="rect">
            <a:avLst/>
          </a:prstGeom>
        </p:spPr>
      </p:pic>
      <p:pic>
        <p:nvPicPr>
          <p:cNvPr id="93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4464" y="3734033"/>
            <a:ext cx="10417536" cy="360002"/>
          </a:xfrm>
          <a:prstGeom prst="rect">
            <a:avLst/>
          </a:prstGeom>
        </p:spPr>
      </p:pic>
      <p:sp>
        <p:nvSpPr>
          <p:cNvPr id="94" name="직사각형 1"/>
          <p:cNvSpPr/>
          <p:nvPr/>
        </p:nvSpPr>
        <p:spPr>
          <a:xfrm>
            <a:off x="1" y="3740140"/>
            <a:ext cx="1995056" cy="35389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1" lang="ko-Kore-KR" altLang="en-US" sz="1800" b="0" i="0" u="none" strike="noStrike" kern="1200" cap="none" spc="0" normalizeH="0" baseline="0">
              <a:solidFill>
                <a:srgbClr val="FFFFFF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593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 rotWithShape="1">
          <a:blip r:embed="rId2"/>
          <a:srcRect r="2510" b="546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9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03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기대효과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03</a:t>
            </a:r>
            <a:r>
              <a:rPr lang="ko-KR" altLang="en-US" sz="10000">
                <a:latin typeface="+mj-ea"/>
                <a:ea typeface="+mj-ea"/>
              </a:rPr>
              <a:t> 기대효과</a:t>
            </a:r>
          </a:p>
        </p:txBody>
      </p:sp>
    </p:spTree>
    <p:extLst>
      <p:ext uri="{BB962C8B-B14F-4D97-AF65-F5344CB8AC3E}">
        <p14:creationId xmlns:p14="http://schemas.microsoft.com/office/powerpoint/2010/main" val="22932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rcRect r="3180" b="61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2290868" y="2775097"/>
            <a:ext cx="7915064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01 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기획 배경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8468" y="2622697"/>
            <a:ext cx="7915064" cy="1612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0">
                <a:latin typeface="+mj-ea"/>
                <a:ea typeface="+mj-ea"/>
              </a:rPr>
              <a:t>01 </a:t>
            </a:r>
            <a:r>
              <a:rPr lang="ko-KR" altLang="en-US" sz="10000">
                <a:latin typeface="+mj-ea"/>
                <a:ea typeface="+mj-ea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389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04" y="3108897"/>
            <a:ext cx="96488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04" y="1242269"/>
            <a:ext cx="9429750" cy="1762125"/>
          </a:xfrm>
          <a:prstGeom prst="rect">
            <a:avLst/>
          </a:prstGeom>
        </p:spPr>
      </p:pic>
      <p:sp>
        <p:nvSpPr>
          <p:cNvPr id="9" name="평행 사변형 8"/>
          <p:cNvSpPr/>
          <p:nvPr/>
        </p:nvSpPr>
        <p:spPr>
          <a:xfrm>
            <a:off x="2355804" y="1649385"/>
            <a:ext cx="4602460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7018427" y="1649384"/>
            <a:ext cx="3288167" cy="742017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4787292" y="3916296"/>
            <a:ext cx="4465649" cy="215153"/>
          </a:xfrm>
          <a:prstGeom prst="parallelogram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+mj-ea"/>
                <a:ea typeface="+mj-ea"/>
              </a:rPr>
              <a:t>03 </a:t>
            </a:r>
            <a:r>
              <a:rPr lang="ko-KR" altLang="en-US" sz="2800" smtClean="0">
                <a:latin typeface="+mj-ea"/>
                <a:ea typeface="+mj-ea"/>
              </a:rPr>
              <a:t>기대효과 </a:t>
            </a:r>
            <a:r>
              <a:rPr lang="en-US" altLang="ko-KR" sz="2800" smtClean="0">
                <a:latin typeface="+mj-ea"/>
                <a:ea typeface="+mj-ea"/>
              </a:rPr>
              <a:t>– </a:t>
            </a:r>
            <a:r>
              <a:rPr lang="ko-KR" altLang="en-US" sz="2800" smtClean="0">
                <a:latin typeface="+mj-ea"/>
                <a:ea typeface="+mj-ea"/>
              </a:rPr>
              <a:t>언어와 놀이의 시너지 효과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13479" y="1184554"/>
            <a:ext cx="9776278" cy="2626533"/>
            <a:chOff x="2554151" y="1179610"/>
            <a:chExt cx="9776278" cy="26265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2205"/>
            <a:stretch/>
          </p:blipFill>
          <p:spPr>
            <a:xfrm rot="21074785">
              <a:off x="2554151" y="1179610"/>
              <a:ext cx="9776278" cy="210633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6" name="평행 사변형 15"/>
            <p:cNvSpPr/>
            <p:nvPr/>
          </p:nvSpPr>
          <p:spPr>
            <a:xfrm rot="21033623">
              <a:off x="2783773" y="3380784"/>
              <a:ext cx="2184339" cy="425359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 rot="619109">
            <a:off x="7123904" y="1836369"/>
            <a:ext cx="4924296" cy="4018368"/>
            <a:chOff x="6203498" y="417028"/>
            <a:chExt cx="5227862" cy="43401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3498" y="417028"/>
              <a:ext cx="5227862" cy="43401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평행 사변형 12"/>
            <p:cNvSpPr/>
            <p:nvPr/>
          </p:nvSpPr>
          <p:spPr>
            <a:xfrm>
              <a:off x="7103993" y="3741823"/>
              <a:ext cx="4327367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6239158" y="4274888"/>
              <a:ext cx="2220624" cy="394446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389901" y="2678378"/>
            <a:ext cx="8796839" cy="3820404"/>
            <a:chOff x="2389901" y="2678378"/>
            <a:chExt cx="8796839" cy="38204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901" y="2678378"/>
              <a:ext cx="8796839" cy="382040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1" name="평행 사변형 20"/>
            <p:cNvSpPr/>
            <p:nvPr/>
          </p:nvSpPr>
          <p:spPr>
            <a:xfrm>
              <a:off x="6245761" y="4023470"/>
              <a:ext cx="182922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5637185" y="2756756"/>
              <a:ext cx="4313219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6398107" y="3590012"/>
              <a:ext cx="2945986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3899110" y="5295901"/>
              <a:ext cx="3240585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>
              <a:off x="2855595" y="6106688"/>
              <a:ext cx="4744541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536736" y="5711329"/>
              <a:ext cx="2678172" cy="313150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4"/>
          <p:cNvPicPr/>
          <p:nvPr/>
        </p:nvPicPr>
        <p:blipFill rotWithShape="1">
          <a:blip r:embed="rId2"/>
          <a:srcRect r="2510" b="546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20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04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팀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04</a:t>
            </a:r>
            <a:r>
              <a:rPr lang="ko-KR" altLang="en-US" sz="10000">
                <a:latin typeface="+mj-ea"/>
                <a:ea typeface="+mj-ea"/>
              </a:rPr>
              <a:t> 팀 소개</a:t>
            </a:r>
          </a:p>
        </p:txBody>
      </p:sp>
    </p:spTree>
    <p:extLst>
      <p:ext uri="{BB962C8B-B14F-4D97-AF65-F5344CB8AC3E}">
        <p14:creationId xmlns:p14="http://schemas.microsoft.com/office/powerpoint/2010/main" val="92430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679718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1484" y="4773539"/>
            <a:ext cx="2088722" cy="4442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조유빈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70685" y="2638287"/>
            <a:ext cx="1184368" cy="4459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조승현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21239" y="2908044"/>
            <a:ext cx="1099791" cy="4401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고현영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229192" y="2967335"/>
            <a:ext cx="1080242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유승규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631964" y="2978765"/>
            <a:ext cx="1219854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박상현</a:t>
            </a:r>
          </a:p>
        </p:txBody>
      </p:sp>
      <p:sp>
        <p:nvSpPr>
          <p:cNvPr id="20" name="직사각형 7"/>
          <p:cNvSpPr/>
          <p:nvPr/>
        </p:nvSpPr>
        <p:spPr>
          <a:xfrm>
            <a:off x="4489735" y="2657337"/>
            <a:ext cx="1184368" cy="445908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</a:p>
        </p:txBody>
      </p:sp>
      <p:sp>
        <p:nvSpPr>
          <p:cNvPr id="21" name="직사각형 9"/>
          <p:cNvSpPr/>
          <p:nvPr/>
        </p:nvSpPr>
        <p:spPr>
          <a:xfrm>
            <a:off x="5960510" y="2912090"/>
            <a:ext cx="1047420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</a:t>
            </a:r>
          </a:p>
        </p:txBody>
      </p:sp>
      <p:sp>
        <p:nvSpPr>
          <p:cNvPr id="22" name="직사각형 10"/>
          <p:cNvSpPr/>
          <p:nvPr/>
        </p:nvSpPr>
        <p:spPr>
          <a:xfrm>
            <a:off x="7210356" y="2978765"/>
            <a:ext cx="1080242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3" name="직사각형 11"/>
          <p:cNvSpPr/>
          <p:nvPr/>
        </p:nvSpPr>
        <p:spPr>
          <a:xfrm>
            <a:off x="8645235" y="2978765"/>
            <a:ext cx="1219854" cy="45023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4" name="직사각형 5"/>
          <p:cNvSpPr/>
          <p:nvPr/>
        </p:nvSpPr>
        <p:spPr>
          <a:xfrm>
            <a:off x="4341698" y="4767759"/>
            <a:ext cx="2088722" cy="4442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프론트엔드</a:t>
            </a:r>
          </a:p>
        </p:txBody>
      </p:sp>
      <p:sp>
        <p:nvSpPr>
          <p:cNvPr id="26" name="직사각형 8"/>
          <p:cNvSpPr/>
          <p:nvPr/>
        </p:nvSpPr>
        <p:spPr>
          <a:xfrm>
            <a:off x="7030721" y="4761821"/>
            <a:ext cx="2088722" cy="44675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김지호</a:t>
            </a:r>
          </a:p>
        </p:txBody>
      </p:sp>
      <p:sp>
        <p:nvSpPr>
          <p:cNvPr id="25" name="직사각형 8"/>
          <p:cNvSpPr/>
          <p:nvPr/>
        </p:nvSpPr>
        <p:spPr>
          <a:xfrm>
            <a:off x="7042191" y="4752809"/>
            <a:ext cx="2088722" cy="445219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IoT /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팀장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08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8" animBg="1"/>
      <p:bldP spid="8" grpId="0" animBg="1"/>
      <p:bldP spid="10" grpId="2" animBg="1"/>
      <p:bldP spid="11" grpId="4" animBg="1"/>
      <p:bldP spid="12" grpId="6" animBg="1"/>
      <p:bldP spid="20" grpId="1" animBg="1"/>
      <p:bldP spid="21" grpId="3" animBg="1"/>
      <p:bldP spid="22" grpId="5" animBg="1"/>
      <p:bldP spid="23" grpId="7" animBg="1"/>
      <p:bldP spid="24" grpId="9" animBg="1"/>
      <p:bldP spid="26" grpId="10" animBg="1"/>
      <p:bldP spid="25" grpId="1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5307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Backend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23" name="직사각형 7"/>
          <p:cNvSpPr/>
          <p:nvPr/>
        </p:nvSpPr>
        <p:spPr>
          <a:xfrm>
            <a:off x="4470685" y="2638287"/>
            <a:ext cx="118436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조승현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1" name="직사각형 7"/>
          <p:cNvSpPr/>
          <p:nvPr/>
        </p:nvSpPr>
        <p:spPr>
          <a:xfrm>
            <a:off x="4470685" y="3203882"/>
            <a:ext cx="3930092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Gitlab </a:t>
            </a: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관리자</a:t>
            </a:r>
            <a:endParaRPr lang="en-US" altLang="ko-KR" sz="2400" smtClean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4470685" y="3780039"/>
            <a:ext cx="3930092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 서버 설계 및 구축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51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5307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Backend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31963" y="2978765"/>
            <a:ext cx="129476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smtClean="0"/>
              <a:t>박상현</a:t>
            </a:r>
            <a:endParaRPr lang="ko-KR" altLang="en-US" sz="2400"/>
          </a:p>
        </p:txBody>
      </p:sp>
      <p:sp>
        <p:nvSpPr>
          <p:cNvPr id="11" name="직사각형 7"/>
          <p:cNvSpPr/>
          <p:nvPr/>
        </p:nvSpPr>
        <p:spPr>
          <a:xfrm>
            <a:off x="5996640" y="3527129"/>
            <a:ext cx="3930092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Project Manager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5996640" y="4110711"/>
            <a:ext cx="3930092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개발 인프라 구축 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277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5307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Backend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700" t="14740" r="10320" b="4870"/>
          <a:stretch>
            <a:fillRect/>
          </a:stretch>
        </p:blipFill>
        <p:spPr>
          <a:xfrm>
            <a:off x="3414975" y="1112713"/>
            <a:ext cx="7456081" cy="5417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31963" y="2978765"/>
            <a:ext cx="1294769" cy="4502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백엔드</a:t>
            </a:r>
          </a:p>
        </p:txBody>
      </p:sp>
      <p:sp>
        <p:nvSpPr>
          <p:cNvPr id="23" name="직사각형 7"/>
          <p:cNvSpPr/>
          <p:nvPr/>
        </p:nvSpPr>
        <p:spPr>
          <a:xfrm>
            <a:off x="4470685" y="2638287"/>
            <a:ext cx="1184368" cy="451103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백엔드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0975" y="1597104"/>
            <a:ext cx="5014839" cy="128897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9625" y="2410753"/>
            <a:ext cx="6463281" cy="25698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67239" y="4757113"/>
            <a:ext cx="5207298" cy="1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96356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Frontend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1" cy="5417107"/>
            <a:chOff x="3414975" y="1112713"/>
            <a:chExt cx="7456081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7394330" y="2978765"/>
              <a:ext cx="13913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smtClean="0"/>
                <a:t>유승규</a:t>
              </a:r>
              <a:endParaRPr lang="ko-KR" altLang="en-US" sz="2400"/>
            </a:p>
          </p:txBody>
        </p:sp>
      </p:grpSp>
      <p:sp>
        <p:nvSpPr>
          <p:cNvPr id="12" name="직사각형 7"/>
          <p:cNvSpPr/>
          <p:nvPr/>
        </p:nvSpPr>
        <p:spPr>
          <a:xfrm>
            <a:off x="5433646" y="3603816"/>
            <a:ext cx="33520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아이디어 뱅크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5433646" y="4179973"/>
            <a:ext cx="33520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리액트 애니메이션 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86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96356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Frontend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1" cy="5417107"/>
            <a:chOff x="3414975" y="1112713"/>
            <a:chExt cx="7456081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002822" y="4773539"/>
              <a:ext cx="142738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smtClean="0"/>
                <a:t>조유빈</a:t>
              </a:r>
              <a:endParaRPr lang="en-US" altLang="ko-KR" sz="2400"/>
            </a:p>
          </p:txBody>
        </p:sp>
      </p:grpSp>
      <p:sp>
        <p:nvSpPr>
          <p:cNvPr id="12" name="직사각형 7"/>
          <p:cNvSpPr/>
          <p:nvPr/>
        </p:nvSpPr>
        <p:spPr>
          <a:xfrm>
            <a:off x="6597662" y="4773539"/>
            <a:ext cx="31178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Design </a:t>
            </a: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3" name="직사각형 7"/>
          <p:cNvSpPr/>
          <p:nvPr/>
        </p:nvSpPr>
        <p:spPr>
          <a:xfrm>
            <a:off x="6597662" y="5349696"/>
            <a:ext cx="31178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리액트 동화 제작 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45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9635630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Frontend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341484" y="4773539"/>
              <a:ext cx="20887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  <a:endParaRPr lang="en-US" altLang="ko-KR" sz="2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00592" y="2978765"/>
              <a:ext cx="1785092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/>
                <a:t>프론트엔드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3116" y="1701568"/>
            <a:ext cx="5144225" cy="17274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6198" y="2457448"/>
            <a:ext cx="2914650" cy="2914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43448" y="4181473"/>
            <a:ext cx="4286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443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13912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 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IoT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1" cy="5417107"/>
            <a:chOff x="3414975" y="1112713"/>
            <a:chExt cx="7456081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679632" y="4631484"/>
              <a:ext cx="147912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smtClean="0"/>
                <a:t>김지호</a:t>
              </a:r>
              <a:endParaRPr lang="en-US" altLang="ko-KR" sz="2400"/>
            </a:p>
          </p:txBody>
        </p:sp>
      </p:grpSp>
      <p:sp>
        <p:nvSpPr>
          <p:cNvPr id="11" name="직사각형 7"/>
          <p:cNvSpPr/>
          <p:nvPr/>
        </p:nvSpPr>
        <p:spPr>
          <a:xfrm>
            <a:off x="4633546" y="4622780"/>
            <a:ext cx="29471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카메라 마스터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2" name="직사각형 7"/>
          <p:cNvSpPr/>
          <p:nvPr/>
        </p:nvSpPr>
        <p:spPr>
          <a:xfrm>
            <a:off x="4633546" y="5198937"/>
            <a:ext cx="2947138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AI </a:t>
            </a:r>
            <a:r>
              <a:rPr kumimoji="0" lang="ko-KR" altLang="en-US" sz="24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인터페이스 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272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 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IoT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1" cy="5417107"/>
            <a:chOff x="3414975" y="1112713"/>
            <a:chExt cx="7456081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881961" y="2967335"/>
              <a:ext cx="111671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smtClean="0"/>
                <a:t>고현영</a:t>
              </a:r>
              <a:endParaRPr lang="en-US" altLang="ko-KR" sz="240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881961" y="3619693"/>
            <a:ext cx="2470731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40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에어마우스 제작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  <p:sp>
        <p:nvSpPr>
          <p:cNvPr id="11" name="직사각형 7"/>
          <p:cNvSpPr/>
          <p:nvPr/>
        </p:nvSpPr>
        <p:spPr>
          <a:xfrm>
            <a:off x="5881961" y="4195850"/>
            <a:ext cx="2470731" cy="46166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smtClean="0">
                <a:solidFill>
                  <a:srgbClr val="000000"/>
                </a:solidFill>
                <a:latin typeface="G마켓 산스 TTF Medium"/>
                <a:ea typeface="G마켓 산스 TTF Medium"/>
                <a:cs typeface="G마켓 산스 TTF Medium"/>
              </a:rPr>
              <a:t>아두이노 담당</a:t>
            </a:r>
            <a:endParaRPr kumimoji="0" lang="en-US" altLang="ko-KR" sz="24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  <a:cs typeface="G마켓 산스 TTF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582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995055" cy="6858001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04 </a:t>
            </a:r>
            <a:r>
              <a:rPr lang="ko-KR" altLang="en-US" sz="2800">
                <a:latin typeface="+mj-ea"/>
                <a:ea typeface="+mj-ea"/>
              </a:rPr>
              <a:t>팀 소개 </a:t>
            </a:r>
            <a:r>
              <a:rPr lang="en-US" altLang="ko-KR" sz="2800">
                <a:latin typeface="+mj-ea"/>
                <a:ea typeface="+mj-ea"/>
              </a:rPr>
              <a:t>– It’s Our Time :</a:t>
            </a:r>
            <a:r>
              <a:rPr lang="ko-KR" altLang="en-US" sz="2800">
                <a:latin typeface="+mj-ea"/>
                <a:ea typeface="+mj-ea"/>
              </a:rPr>
              <a:t> </a:t>
            </a:r>
            <a:r>
              <a:rPr lang="en-US" altLang="ko-KR" sz="2800">
                <a:latin typeface="+mj-ea"/>
                <a:ea typeface="+mj-ea"/>
              </a:rPr>
              <a:t>IoT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14975" y="1112713"/>
            <a:ext cx="7456080" cy="5417107"/>
            <a:chOff x="3414975" y="1112713"/>
            <a:chExt cx="7456080" cy="5417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6700" t="14740" r="10320" b="4870"/>
            <a:stretch>
              <a:fillRect/>
            </a:stretch>
          </p:blipFill>
          <p:spPr>
            <a:xfrm>
              <a:off x="3414975" y="1112713"/>
              <a:ext cx="7456081" cy="541710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503786" y="4640189"/>
              <a:ext cx="1479122" cy="4442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81962" y="2967335"/>
              <a:ext cx="1047420" cy="4502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400"/>
                <a:t>IoT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3305174" y="1057275"/>
            <a:ext cx="7677151" cy="5524498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29113" y="1881187"/>
            <a:ext cx="5712012" cy="15763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8349" y="3752908"/>
            <a:ext cx="2976900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10"/>
          <p:cNvPicPr/>
          <p:nvPr/>
        </p:nvPicPr>
        <p:blipFill rotWithShape="1">
          <a:blip r:embed="rId2"/>
          <a:srcRect r="2860" b="5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05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Q&amp;A</a:t>
            </a:r>
            <a:endParaRPr kumimoji="0" lang="ko-KR" altLang="en-US" sz="10000" b="0" i="0" u="none" strike="noStrike" kern="1200" cap="none" spc="0" normalizeH="0" baseline="0">
              <a:solidFill>
                <a:schemeClr val="lt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05</a:t>
            </a:r>
            <a:r>
              <a:rPr lang="ko-KR" altLang="en-US" sz="10000">
                <a:latin typeface="+mj-ea"/>
                <a:ea typeface="+mj-ea"/>
              </a:rPr>
              <a:t> </a:t>
            </a:r>
            <a:r>
              <a:rPr lang="en-US" altLang="ko-KR" sz="10000">
                <a:latin typeface="+mj-ea"/>
                <a:ea typeface="+mj-ea"/>
              </a:rPr>
              <a:t>Q&amp;A</a:t>
            </a:r>
            <a:endParaRPr lang="ko-KR" altLang="en-US" sz="100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93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51690" y="2714470"/>
            <a:ext cx="4609991" cy="1429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8800" spc="-30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</a:p>
        </p:txBody>
      </p:sp>
    </p:spTree>
    <p:extLst>
      <p:ext uri="{BB962C8B-B14F-4D97-AF65-F5344CB8AC3E}">
        <p14:creationId xmlns:p14="http://schemas.microsoft.com/office/powerpoint/2010/main" val="33466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  <p:grpSp>
        <p:nvGrpSpPr>
          <p:cNvPr id="12" name="그룹 11"/>
          <p:cNvGrpSpPr>
            <a:grpSpLocks noChangeAspect="1"/>
          </p:cNvGrpSpPr>
          <p:nvPr/>
        </p:nvGrpSpPr>
        <p:grpSpPr>
          <a:xfrm rot="3135104" flipH="1">
            <a:off x="3510702" y="2056371"/>
            <a:ext cx="3741796" cy="4383971"/>
            <a:chOff x="1495352" y="2613140"/>
            <a:chExt cx="2224381" cy="2605230"/>
          </a:xfrm>
          <a:solidFill>
            <a:srgbClr val="FFD93B"/>
          </a:solidFill>
        </p:grpSpPr>
        <p:sp>
          <p:nvSpPr>
            <p:cNvPr id="13" name="타원 12"/>
            <p:cNvSpPr>
              <a:spLocks noChangeAspect="1"/>
            </p:cNvSpPr>
            <p:nvPr/>
          </p:nvSpPr>
          <p:spPr>
            <a:xfrm>
              <a:off x="1495352" y="2613140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 rot="19431806" flipH="1">
            <a:off x="5770030" y="917236"/>
            <a:ext cx="4896608" cy="5736978"/>
            <a:chOff x="1495352" y="2613139"/>
            <a:chExt cx="2224381" cy="26052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1495352" y="2613139"/>
              <a:ext cx="2224381" cy="2223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70740" y="2885920"/>
            <a:ext cx="4609992" cy="115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000" spc="-30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7000" spc="-300">
                <a:solidFill>
                  <a:schemeClr val="bg1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18" name="TextBox 6"/>
          <p:cNvSpPr txBox="1"/>
          <p:nvPr/>
        </p:nvSpPr>
        <p:spPr>
          <a:xfrm>
            <a:off x="622523" y="408671"/>
            <a:ext cx="8778381" cy="51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05 Q&amp;A</a:t>
            </a:r>
          </a:p>
        </p:txBody>
      </p:sp>
      <p:pic>
        <p:nvPicPr>
          <p:cNvPr id="19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13456" y="3695700"/>
            <a:ext cx="1520419" cy="15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09" cy="69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5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10"/>
          <p:cNvPicPr/>
          <p:nvPr/>
        </p:nvPicPr>
        <p:blipFill rotWithShape="1">
          <a:blip r:embed="rId2"/>
          <a:srcRect r="2860" b="5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4799" y="4267562"/>
            <a:ext cx="5895078" cy="2210917"/>
          </a:xfrm>
          <a:prstGeom prst="rect">
            <a:avLst/>
          </a:prstGeom>
          <a:solidFill>
            <a:schemeClr val="bg1"/>
          </a:solidFill>
          <a:ln w="31750">
            <a:solidFill>
              <a:srgbClr val="FFD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적당한 거리유지를 위한 가이드 기능 필요</a:t>
            </a: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사용자의 얼굴을 전이학습하여 특정 인물 추정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860" y="291548"/>
            <a:ext cx="10840279" cy="1258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3600" spc="-200">
                <a:solidFill>
                  <a:schemeClr val="bg1"/>
                </a:solidFill>
                <a:latin typeface="+mj-lt"/>
                <a:ea typeface="+mj-ea"/>
              </a:rPr>
              <a:t>Pose Estimate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4800" y="4275866"/>
            <a:ext cx="2631180" cy="801521"/>
          </a:xfrm>
          <a:prstGeom prst="rect">
            <a:avLst/>
          </a:prstGeom>
          <a:solidFill>
            <a:srgbClr val="FFD93B"/>
          </a:solidFill>
          <a:ln>
            <a:solidFill>
              <a:srgbClr val="FFD9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spc="-100">
                <a:solidFill>
                  <a:schemeClr val="bg1"/>
                </a:solidFill>
                <a:latin typeface="+mj-lt"/>
                <a:ea typeface="+mj-ea"/>
              </a:rPr>
              <a:t>해결방안</a:t>
            </a:r>
            <a:endParaRPr lang="en-US" altLang="ko-KR" sz="2500" spc="-10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6755" y="2174615"/>
            <a:ext cx="4450966" cy="355584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4800" y="1824108"/>
            <a:ext cx="5895078" cy="2210917"/>
          </a:xfrm>
          <a:prstGeom prst="rect">
            <a:avLst/>
          </a:prstGeom>
          <a:solidFill>
            <a:schemeClr val="bg1"/>
          </a:solidFill>
          <a:ln w="31750">
            <a:solidFill>
              <a:srgbClr val="FF5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endParaRPr lang="en-US" altLang="ko-KR" sz="2500" spc="-300">
              <a:solidFill>
                <a:schemeClr val="tx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명만 인식가능</a:t>
            </a:r>
          </a:p>
          <a:p>
            <a:pPr lvl="0">
              <a:defRPr/>
            </a:pPr>
            <a:r>
              <a:rPr lang="en-US" altLang="ko-KR" sz="2500" spc="-30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500" spc="-300">
                <a:solidFill>
                  <a:schemeClr val="tx1"/>
                </a:solidFill>
                <a:latin typeface="+mn-ea"/>
              </a:rPr>
              <a:t> 여러명이 있을 때 특정 인물만 추정불가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95042" y="1832412"/>
            <a:ext cx="2620939" cy="801521"/>
          </a:xfrm>
          <a:prstGeom prst="rect">
            <a:avLst/>
          </a:prstGeom>
          <a:solidFill>
            <a:srgbClr val="FF5714"/>
          </a:solidFill>
          <a:ln>
            <a:solidFill>
              <a:srgbClr val="FF57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spc="-200">
                <a:solidFill>
                  <a:schemeClr val="bg1"/>
                </a:solidFill>
                <a:latin typeface="+mj-lt"/>
                <a:ea typeface="+mj-ea"/>
              </a:rPr>
              <a:t>MoveNet</a:t>
            </a:r>
            <a:r>
              <a:rPr lang="ko-KR" altLang="en-US" sz="2500" spc="-200">
                <a:solidFill>
                  <a:schemeClr val="bg1"/>
                </a:solidFill>
                <a:latin typeface="+mj-lt"/>
                <a:ea typeface="+mj-ea"/>
              </a:rPr>
              <a:t> 한계점</a:t>
            </a:r>
            <a:endParaRPr lang="en-US" altLang="ko-KR" sz="2500" spc="-20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59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53124"/>
            <a:ext cx="9528463" cy="5444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19" y="556496"/>
            <a:ext cx="4341379" cy="43413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9690" y="5154487"/>
            <a:ext cx="612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입모양을 통해 말하기와 듣기를 학습</a:t>
            </a:r>
            <a:endParaRPr lang="ko-KR" altLang="en-US" sz="280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85160" y="1288688"/>
            <a:ext cx="4598894" cy="4598894"/>
            <a:chOff x="14417424" y="1612648"/>
            <a:chExt cx="4598894" cy="4598894"/>
          </a:xfrm>
        </p:grpSpPr>
        <p:sp>
          <p:nvSpPr>
            <p:cNvPr id="17" name="타원 16"/>
            <p:cNvSpPr/>
            <p:nvPr/>
          </p:nvSpPr>
          <p:spPr>
            <a:xfrm>
              <a:off x="15271248" y="2769095"/>
              <a:ext cx="2891246" cy="2134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7424" y="1612648"/>
              <a:ext cx="4598894" cy="4598894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170153" y="5876750"/>
            <a:ext cx="962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mtClean="0">
                <a:latin typeface="+mj-ea"/>
                <a:ea typeface="+mj-ea"/>
              </a:rPr>
              <a:t>→ 마스크로 인해 입모양이 보이지 않고</a:t>
            </a:r>
            <a:r>
              <a:rPr lang="en-US" altLang="ko-KR" sz="2800" smtClean="0">
                <a:latin typeface="+mj-ea"/>
                <a:ea typeface="+mj-ea"/>
              </a:rPr>
              <a:t>, </a:t>
            </a:r>
            <a:r>
              <a:rPr lang="ko-KR" altLang="en-US" sz="2800" smtClean="0">
                <a:latin typeface="+mj-ea"/>
                <a:ea typeface="+mj-ea"/>
              </a:rPr>
              <a:t>소리가 명확하지 않음</a:t>
            </a:r>
            <a:endParaRPr lang="ko-KR" altLang="en-US" sz="2800"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816"/>
            <a:ext cx="1995055" cy="68544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latin typeface="+mj-ea"/>
                <a:ea typeface="+mj-ea"/>
              </a:rPr>
              <a:t>기획 배경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9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84319" y="1340562"/>
            <a:ext cx="9067800" cy="4838700"/>
            <a:chOff x="1562100" y="1009650"/>
            <a:chExt cx="9067800" cy="48387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62100" y="1009650"/>
              <a:ext cx="9067800" cy="4838700"/>
            </a:xfrm>
            <a:prstGeom prst="rect">
              <a:avLst/>
            </a:prstGeom>
          </p:spPr>
        </p:pic>
        <p:sp>
          <p:nvSpPr>
            <p:cNvPr id="6" name="평행 사변형 5"/>
            <p:cNvSpPr/>
            <p:nvPr/>
          </p:nvSpPr>
          <p:spPr>
            <a:xfrm>
              <a:off x="10289847" y="4822414"/>
              <a:ext cx="309663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8" name="평행 사변형 7"/>
            <p:cNvSpPr/>
            <p:nvPr/>
          </p:nvSpPr>
          <p:spPr>
            <a:xfrm>
              <a:off x="1597148" y="5203413"/>
              <a:ext cx="4912214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2378498" y="3742138"/>
              <a:ext cx="1721701" cy="215153"/>
            </a:xfrm>
            <a:prstGeom prst="parallelogram">
              <a:avLst>
                <a:gd name="adj" fmla="val 25000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453987" y="1053124"/>
            <a:ext cx="9528463" cy="5444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7816"/>
            <a:ext cx="1995055" cy="68544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01 </a:t>
            </a:r>
            <a:r>
              <a:rPr lang="ko-KR" altLang="en-US" sz="2800">
                <a:latin typeface="+mj-ea"/>
                <a:ea typeface="+mj-ea"/>
              </a:rPr>
              <a:t>기획 배경</a:t>
            </a:r>
          </a:p>
        </p:txBody>
      </p:sp>
      <p:pic>
        <p:nvPicPr>
          <p:cNvPr id="23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86545">
            <a:off x="9276316" y="2610630"/>
            <a:ext cx="1636738" cy="1636738"/>
          </a:xfrm>
          <a:prstGeom prst="rect">
            <a:avLst/>
          </a:prstGeom>
        </p:spPr>
      </p:pic>
      <p:pic>
        <p:nvPicPr>
          <p:cNvPr id="24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0846076">
            <a:off x="7745691" y="2988203"/>
            <a:ext cx="2087072" cy="2087072"/>
          </a:xfrm>
          <a:prstGeom prst="rect">
            <a:avLst/>
          </a:prstGeom>
        </p:spPr>
      </p:pic>
      <p:sp>
        <p:nvSpPr>
          <p:cNvPr id="25" name="TextBox 23"/>
          <p:cNvSpPr txBox="1"/>
          <p:nvPr/>
        </p:nvSpPr>
        <p:spPr>
          <a:xfrm>
            <a:off x="6316004" y="3514828"/>
            <a:ext cx="1302728" cy="142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8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+</a:t>
            </a:r>
            <a:endParaRPr kumimoji="0" lang="ko-KR" altLang="en-US" sz="88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2513247" y="1359022"/>
            <a:ext cx="9208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어떻게 더 재밌게 배우게 할 수 있을까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?</a:t>
            </a:r>
            <a:endParaRPr kumimoji="0" lang="ko-KR" altLang="en-US" sz="3600" b="0" i="0" u="none" strike="noStrike" kern="1200" cap="none" spc="0" normalizeH="0" baseline="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54825" y="2643780"/>
            <a:ext cx="2524782" cy="2565979"/>
          </a:xfrm>
          <a:prstGeom prst="rect">
            <a:avLst/>
          </a:prstGeom>
        </p:spPr>
      </p:pic>
      <p:sp>
        <p:nvSpPr>
          <p:cNvPr id="28" name="TextBox 24"/>
          <p:cNvSpPr txBox="1"/>
          <p:nvPr/>
        </p:nvSpPr>
        <p:spPr>
          <a:xfrm>
            <a:off x="2648008" y="5322833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놀이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Activity</a:t>
            </a:r>
          </a:p>
        </p:txBody>
      </p:sp>
      <p:sp>
        <p:nvSpPr>
          <p:cNvPr id="29" name="TextBox 24"/>
          <p:cNvSpPr txBox="1"/>
          <p:nvPr/>
        </p:nvSpPr>
        <p:spPr>
          <a:xfrm>
            <a:off x="7148748" y="5327420"/>
            <a:ext cx="4445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동화 </a:t>
            </a:r>
            <a:r>
              <a:rPr kumimoji="0" lang="en-US" altLang="ko-KR" sz="3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Fairy Tale</a:t>
            </a:r>
          </a:p>
        </p:txBody>
      </p:sp>
    </p:spTree>
    <p:extLst>
      <p:ext uri="{BB962C8B-B14F-4D97-AF65-F5344CB8AC3E}">
        <p14:creationId xmlns:p14="http://schemas.microsoft.com/office/powerpoint/2010/main" val="2131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8" grpId="0" animBg="1"/>
      <p:bldP spid="2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152400" y="27750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02</a:t>
            </a:r>
            <a:r>
              <a:rPr kumimoji="0" lang="ko-KR" altLang="en-US" sz="10000" b="0" i="0" u="none" strike="noStrike" kern="1200" cap="none" spc="0" normalizeH="0" baseline="0">
                <a:solidFill>
                  <a:schemeClr val="lt1"/>
                </a:solidFill>
                <a:latin typeface="G마켓 산스 TTF Bold"/>
                <a:ea typeface="G마켓 산스 TTF Bold"/>
              </a:rPr>
              <a:t> 솔루션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22697"/>
            <a:ext cx="12192000" cy="1614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0">
                <a:latin typeface="+mj-ea"/>
                <a:ea typeface="+mj-ea"/>
              </a:rPr>
              <a:t>02</a:t>
            </a:r>
            <a:r>
              <a:rPr lang="ko-KR" altLang="en-US" sz="10000">
                <a:latin typeface="+mj-ea"/>
                <a:ea typeface="+mj-ea"/>
              </a:rPr>
              <a:t> 솔루션</a:t>
            </a:r>
          </a:p>
        </p:txBody>
      </p:sp>
    </p:spTree>
    <p:extLst>
      <p:ext uri="{BB962C8B-B14F-4D97-AF65-F5344CB8AC3E}">
        <p14:creationId xmlns:p14="http://schemas.microsoft.com/office/powerpoint/2010/main" val="32025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2718" y="2378568"/>
            <a:ext cx="7999281" cy="1181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/>
              <a:t>동화와</a:t>
            </a:r>
            <a:r>
              <a:rPr lang="en-US" altLang="ko-KR" sz="3600"/>
              <a:t> </a:t>
            </a:r>
            <a:r>
              <a:rPr lang="ko-KR" altLang="en-US" sz="3600"/>
              <a:t>놀이로 배우는</a:t>
            </a:r>
          </a:p>
          <a:p>
            <a:pPr lvl="0" algn="ctr">
              <a:defRPr/>
            </a:pPr>
            <a:r>
              <a:rPr lang="ko-KR" altLang="en-US" sz="3600"/>
              <a:t>영유아 언어발달 도구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2719" y="3560626"/>
            <a:ext cx="7999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latin typeface="+mj-ea"/>
                <a:ea typeface="+mj-ea"/>
              </a:rPr>
              <a:t>동화상자</a:t>
            </a:r>
            <a:endParaRPr lang="ko-KR" altLang="en-US" sz="880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04" y="2405687"/>
            <a:ext cx="2355268" cy="2355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j-ea"/>
                <a:ea typeface="+mj-ea"/>
              </a:rPr>
              <a:t>02 </a:t>
            </a:r>
            <a:r>
              <a:rPr lang="ko-KR" altLang="en-US" sz="2800" dirty="0" smtClean="0">
                <a:latin typeface="+mj-ea"/>
                <a:ea typeface="+mj-ea"/>
              </a:rPr>
              <a:t>솔루션 </a:t>
            </a:r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프로젝트 개요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035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995055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6267" y="3350180"/>
            <a:ext cx="2523719" cy="252371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 rot="3910513">
            <a:off x="8702600" y="1231197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23" name="타원 2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407816" y="2716305"/>
            <a:ext cx="3592229" cy="3759526"/>
            <a:chOff x="3657905" y="990905"/>
            <a:chExt cx="4519444" cy="48761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57905" y="990905"/>
              <a:ext cx="4519444" cy="487619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3823063" y="1789611"/>
              <a:ext cx="4197532" cy="2462348"/>
              <a:chOff x="609599" y="1142236"/>
              <a:chExt cx="8606915" cy="512140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9599" y="1142236"/>
                <a:ext cx="8606915" cy="5121403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814217" y="5248850"/>
                <a:ext cx="8197677" cy="8776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14214" y="5304502"/>
                <a:ext cx="8197679" cy="913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600"/>
                  <a:t>떡 하나 주면 안 잡아먹지</a:t>
                </a:r>
                <a:r>
                  <a:rPr lang="en-US" altLang="ko-KR" sz="1600"/>
                  <a:t>!</a:t>
                </a:r>
                <a:endParaRPr lang="ko-KR" altLang="en-US" sz="160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 rot="17689488" flipH="1">
            <a:off x="-846193" y="1130834"/>
            <a:ext cx="4320000" cy="4859434"/>
            <a:chOff x="662454" y="1780533"/>
            <a:chExt cx="3057280" cy="3437837"/>
          </a:xfrm>
          <a:solidFill>
            <a:schemeClr val="bg1">
              <a:lumMod val="95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662454" y="1780533"/>
              <a:ext cx="3057280" cy="30562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0800000">
              <a:off x="2232479" y="3398471"/>
              <a:ext cx="807720" cy="1819899"/>
            </a:xfrm>
            <a:prstGeom prst="triangle">
              <a:avLst>
                <a:gd name="adj" fmla="val 51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41755" y="2323927"/>
            <a:ext cx="2261810" cy="2217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/>
              <a:t>호랑이가</a:t>
            </a:r>
          </a:p>
          <a:p>
            <a:pPr lvl="0">
              <a:defRPr/>
            </a:pPr>
            <a:r>
              <a:rPr lang="ko-KR" altLang="en-US" sz="2800"/>
              <a:t>나타났어요</a:t>
            </a:r>
            <a:r>
              <a:rPr lang="en-US" altLang="ko-KR" sz="2800"/>
              <a:t>!</a:t>
            </a:r>
          </a:p>
          <a:p>
            <a:pPr lvl="0">
              <a:defRPr/>
            </a:pPr>
            <a:endParaRPr lang="en-US" altLang="ko-KR" sz="2800"/>
          </a:p>
          <a:p>
            <a:pPr lvl="0">
              <a:defRPr/>
            </a:pPr>
            <a:r>
              <a:rPr lang="en-US" altLang="ko-KR" sz="2800"/>
              <a:t>‘</a:t>
            </a:r>
            <a:r>
              <a:rPr lang="ko-KR" altLang="en-US" sz="2800"/>
              <a:t>호랑이’ 라고</a:t>
            </a:r>
          </a:p>
          <a:p>
            <a:pPr lvl="0">
              <a:defRPr/>
            </a:pPr>
            <a:r>
              <a:rPr lang="ko-KR" altLang="en-US" sz="2800"/>
              <a:t>말해볼까요</a:t>
            </a:r>
            <a:r>
              <a:rPr lang="en-US" altLang="ko-KR" sz="2800"/>
              <a:t>?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31814" y="3332105"/>
            <a:ext cx="2261810" cy="752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/>
              <a:t>호랑이 </a:t>
            </a:r>
            <a:r>
              <a:rPr lang="en-US" altLang="ko-KR" sz="4400"/>
              <a:t>!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93836" y="2682577"/>
            <a:ext cx="3589974" cy="449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/>
              <a:t>▼ 동화가 나오는 모니터</a:t>
            </a:r>
            <a:endParaRPr lang="en-US" altLang="ko-KR" sz="2400"/>
          </a:p>
        </p:txBody>
      </p:sp>
      <p:sp>
        <p:nvSpPr>
          <p:cNvPr id="30" name="직사각형 29"/>
          <p:cNvSpPr/>
          <p:nvPr/>
        </p:nvSpPr>
        <p:spPr>
          <a:xfrm>
            <a:off x="6642312" y="5890161"/>
            <a:ext cx="5046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▶ 카메라와</a:t>
            </a:r>
            <a:r>
              <a:rPr lang="en-US" altLang="ko-KR" sz="2400"/>
              <a:t>,</a:t>
            </a:r>
            <a:r>
              <a:rPr lang="ko-KR" altLang="en-US" sz="2400"/>
              <a:t> 센서가 탑재된 방망이로 동작을 인식합니다</a:t>
            </a:r>
            <a:r>
              <a:rPr lang="en-US" altLang="ko-KR" sz="2400"/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7309459">
            <a:off x="9791008" y="4097721"/>
            <a:ext cx="2143424" cy="21434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015129" y="1302011"/>
            <a:ext cx="5496620" cy="1553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400"/>
              <a:t>▼ 나레이터가 지시하는</a:t>
            </a:r>
          </a:p>
          <a:p>
            <a:pPr lvl="0" algn="r">
              <a:defRPr/>
            </a:pPr>
            <a:r>
              <a:rPr lang="ko-KR" altLang="en-US" sz="2400"/>
              <a:t>내용을 수행하면</a:t>
            </a:r>
          </a:p>
          <a:p>
            <a:pPr lvl="0" algn="r">
              <a:defRPr/>
            </a:pPr>
            <a:r>
              <a:rPr lang="ko-KR" altLang="en-US" sz="2400"/>
              <a:t>다음 장면으로</a:t>
            </a:r>
          </a:p>
          <a:p>
            <a:pPr lvl="0" algn="r">
              <a:defRPr/>
            </a:pPr>
            <a:r>
              <a:rPr lang="ko-KR" altLang="en-US" sz="2400"/>
              <a:t>넘어갈 수 있습니다</a:t>
            </a:r>
            <a:r>
              <a:rPr lang="en-US" altLang="ko-KR" sz="2400"/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52806" y="1920771"/>
            <a:ext cx="829874" cy="79553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523" y="408671"/>
            <a:ext cx="574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+mj-ea"/>
                <a:ea typeface="+mj-ea"/>
              </a:rPr>
              <a:t>02 </a:t>
            </a:r>
            <a:r>
              <a:rPr lang="ko-KR" altLang="en-US" sz="2800">
                <a:latin typeface="+mj-ea"/>
                <a:ea typeface="+mj-ea"/>
              </a:rPr>
              <a:t>솔루션 </a:t>
            </a:r>
            <a:r>
              <a:rPr lang="en-US" altLang="ko-KR" sz="2800">
                <a:latin typeface="+mj-ea"/>
                <a:ea typeface="+mj-ea"/>
              </a:rPr>
              <a:t>– </a:t>
            </a:r>
            <a:r>
              <a:rPr lang="ko-KR" altLang="en-US" sz="2800"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655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5" animBg="1"/>
      <p:bldP spid="9" grpId="0" animBg="1"/>
      <p:bldP spid="12" grpId="3" animBg="1"/>
      <p:bldP spid="27" grpId="4" animBg="1"/>
      <p:bldP spid="28" grpId="6" animBg="1"/>
      <p:bldP spid="29" grpId="1" animBg="1"/>
      <p:bldP spid="30" grpId="2" animBg="1"/>
      <p:bldP spid="32" grpId="7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마켓 산스 TTF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759</Words>
  <Application>Microsoft Office PowerPoint</Application>
  <PresentationFormat>와이드스크린</PresentationFormat>
  <Paragraphs>271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G마켓 산스 TTF Medium</vt:lpstr>
      <vt:lpstr>Arial</vt:lpstr>
      <vt:lpstr>G마켓 산스 TTF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232</cp:revision>
  <dcterms:created xsi:type="dcterms:W3CDTF">2023-01-26T02:04:26Z</dcterms:created>
  <dcterms:modified xsi:type="dcterms:W3CDTF">2023-01-27T04:28:02Z</dcterms:modified>
  <cp:version/>
</cp:coreProperties>
</file>